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0"/>
  </p:notesMasterIdLst>
  <p:sldIdLst>
    <p:sldId id="256" r:id="rId2"/>
    <p:sldId id="311" r:id="rId3"/>
    <p:sldId id="331" r:id="rId4"/>
    <p:sldId id="339" r:id="rId5"/>
    <p:sldId id="364" r:id="rId6"/>
    <p:sldId id="366" r:id="rId7"/>
    <p:sldId id="365" r:id="rId8"/>
    <p:sldId id="367" r:id="rId9"/>
    <p:sldId id="377" r:id="rId10"/>
    <p:sldId id="342" r:id="rId11"/>
    <p:sldId id="333" r:id="rId12"/>
    <p:sldId id="334" r:id="rId13"/>
    <p:sldId id="262" r:id="rId14"/>
    <p:sldId id="335" r:id="rId15"/>
    <p:sldId id="336" r:id="rId16"/>
    <p:sldId id="337" r:id="rId17"/>
    <p:sldId id="317" r:id="rId18"/>
    <p:sldId id="344" r:id="rId19"/>
    <p:sldId id="327" r:id="rId20"/>
    <p:sldId id="346" r:id="rId21"/>
    <p:sldId id="374" r:id="rId22"/>
    <p:sldId id="347" r:id="rId23"/>
    <p:sldId id="348" r:id="rId24"/>
    <p:sldId id="349" r:id="rId25"/>
    <p:sldId id="350" r:id="rId26"/>
    <p:sldId id="351" r:id="rId27"/>
    <p:sldId id="375" r:id="rId28"/>
    <p:sldId id="352" r:id="rId29"/>
    <p:sldId id="357" r:id="rId30"/>
    <p:sldId id="355" r:id="rId31"/>
    <p:sldId id="358" r:id="rId32"/>
    <p:sldId id="359" r:id="rId33"/>
    <p:sldId id="368" r:id="rId34"/>
    <p:sldId id="376" r:id="rId35"/>
    <p:sldId id="361" r:id="rId36"/>
    <p:sldId id="360" r:id="rId37"/>
    <p:sldId id="362" r:id="rId38"/>
    <p:sldId id="363" r:id="rId39"/>
    <p:sldId id="380" r:id="rId40"/>
    <p:sldId id="382" r:id="rId41"/>
    <p:sldId id="369" r:id="rId42"/>
    <p:sldId id="302" r:id="rId43"/>
    <p:sldId id="303" r:id="rId44"/>
    <p:sldId id="370" r:id="rId45"/>
    <p:sldId id="373" r:id="rId46"/>
    <p:sldId id="379" r:id="rId47"/>
    <p:sldId id="381" r:id="rId48"/>
    <p:sldId id="378"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60" autoAdjust="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B26137-0161-4EB7-BB88-4A584EF78EFD}" type="datetimeFigureOut">
              <a:rPr lang="en-US" smtClean="0"/>
              <a:t>12/6/2018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77710-52EF-4C4A-8641-E7C7133E59F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Ngawang Yonten Norbu Rinpoche was the recognized reincarnation of Ramna Tsewang (founder of Jyalsa Monastery in Solu Kumbu), Langtang Mingyur Dorje, and Mingyur Dorje of Kham. Well known for having built the Chewang Monastery in Solu Kumbu in 1935, 10 years later nearing the end of his life he came to Tholaka to do retreat in 1945. </a:t>
            </a:r>
          </a:p>
          <a:p>
            <a:r>
              <a:rPr lang="en-US" sz="1200" kern="1200" baseline="0" dirty="0" smtClean="0">
                <a:solidFill>
                  <a:schemeClr val="tx1"/>
                </a:solidFill>
                <a:latin typeface="+mn-lt"/>
                <a:ea typeface="+mn-ea"/>
                <a:cs typeface="+mn-cs"/>
              </a:rPr>
              <a:t>Once arrived, he was requested by Rinzi Lhakpa, grandfather of current head Lama Ngawang Tsultrim, and his cousins for him to help them build a Gonpa in the retreat location. Rinpoche invited his brother, Kushok Mangden Rinpoche to assist with this request. Kyabje Kushok Tulku Rinpoche is his current incarnation.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12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Requirements: </a:t>
            </a:r>
          </a:p>
          <a:p>
            <a:r>
              <a:rPr lang="en-US" sz="1200" kern="1200" baseline="0" dirty="0" smtClean="0">
                <a:solidFill>
                  <a:schemeClr val="tx1"/>
                </a:solidFill>
                <a:latin typeface="+mn-lt"/>
                <a:ea typeface="+mn-ea"/>
                <a:cs typeface="+mn-cs"/>
              </a:rPr>
              <a:t>The Stupa requires replacement from the Pumba upwards, including the upper 13 Dharma chakras. A 13 Dharma Wheel made from copper needs to be made in Kathmandu. The Pumba is to be reconstructed out of stone and cement, and new Zungs including precious relics, earth and stones from different holy places need to be installed. </a:t>
            </a:r>
          </a:p>
          <a:p>
            <a:r>
              <a:rPr lang="en-US" sz="1200" b="1" kern="1200" baseline="0" dirty="0" smtClean="0">
                <a:solidFill>
                  <a:schemeClr val="tx1"/>
                </a:solidFill>
                <a:latin typeface="+mn-lt"/>
                <a:ea typeface="+mn-ea"/>
                <a:cs typeface="+mn-cs"/>
              </a:rPr>
              <a:t>Additional Location Opportunities: </a:t>
            </a:r>
          </a:p>
          <a:p>
            <a:r>
              <a:rPr lang="en-US" sz="1200" kern="1200" baseline="0" dirty="0" smtClean="0">
                <a:solidFill>
                  <a:schemeClr val="tx1"/>
                </a:solidFill>
                <a:latin typeface="+mn-lt"/>
                <a:ea typeface="+mn-ea"/>
                <a:cs typeface="+mn-cs"/>
              </a:rPr>
              <a:t>1. Retreat centre: </a:t>
            </a:r>
          </a:p>
          <a:p>
            <a:r>
              <a:rPr lang="en-US" sz="1200" kern="1200" baseline="0" dirty="0" smtClean="0">
                <a:solidFill>
                  <a:schemeClr val="tx1"/>
                </a:solidFill>
                <a:latin typeface="+mn-lt"/>
                <a:ea typeface="+mn-ea"/>
                <a:cs typeface="+mn-cs"/>
              </a:rPr>
              <a:t>- Land is available within 10 minutes walking distance up the mountain from the Nak Kharka Stupa, hidden in the forest which could accommodate 4 huts on the hill side, spaced out away from each other.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2. Guesthouse </a:t>
            </a:r>
          </a:p>
          <a:p>
            <a:r>
              <a:rPr lang="en-US" sz="1200" kern="1200" baseline="0" dirty="0" smtClean="0">
                <a:solidFill>
                  <a:schemeClr val="tx1"/>
                </a:solidFill>
                <a:latin typeface="+mn-lt"/>
                <a:ea typeface="+mn-ea"/>
                <a:cs typeface="+mn-cs"/>
              </a:rPr>
              <a:t>- Land directly overlooking the Nak Kharka Stupa is a perfect space for building a comfortable guesthouse. Ideally located around 10 minutes walk from the Main Gonpa, this space would offer trekkers to Pike Peak, Monastery visitors, guests and practitioners the opportunity to stay for short stays at the Monastery without having to walk 1 hour from the nearest local Guesthouse. </a:t>
            </a:r>
          </a:p>
          <a:p>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Monastery Compound prior to the earthquake housed a double story building which included Monks quarters; Lamas quarters; an office; public kitchen; and a storage facility. Designed in an L-Shape, it was situated in front of the main Gonpa temple. The entire building was destroyed during the 2015 earthquake, and requires complete reconstruction. A new design has been drafted. </a:t>
            </a:r>
          </a:p>
          <a:p>
            <a:r>
              <a:rPr lang="en-US" sz="1200" b="1" kern="1200" baseline="0" dirty="0" smtClean="0">
                <a:solidFill>
                  <a:schemeClr val="tx1"/>
                </a:solidFill>
                <a:latin typeface="+mn-lt"/>
                <a:ea typeface="+mn-ea"/>
                <a:cs typeface="+mn-cs"/>
              </a:rPr>
              <a:t>Two building locations for consideration include the original site, as well as a site on the top of the mountain overlooking the Himalayan Range, which includes close proximity to a road, and water sources.</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Design Description: </a:t>
            </a:r>
          </a:p>
          <a:p>
            <a:r>
              <a:rPr lang="en-US" sz="1200" kern="1200" baseline="0" dirty="0" smtClean="0">
                <a:solidFill>
                  <a:schemeClr val="tx1"/>
                </a:solidFill>
                <a:latin typeface="+mn-lt"/>
                <a:ea typeface="+mn-ea"/>
                <a:cs typeface="+mn-cs"/>
              </a:rPr>
              <a:t>The Main Shrine Building (40 x 40ft) is surrounded by a small courtyard which meets a balcony (5 ft) that hugs the perimeter of the inner wall of the residential complex. Decorative pillars support the roofing every 1 meter. 5 Exit gateways in each of the four directions lead outwards towards the encircling perimeter wall. This wall in turn contains gates leading out into the surrounding forest area. A Kora of 4 ft lines both the inner and outer side of the perimeter wall. The peak roof (4 ft) includes a gutter system on both sides which channels water into 4 Water Tanks (1 at each exit). Solar panels are located (South facing) on the roof to provide electricity. Outside the perimeter of the complex, ablution facilities, a kitchen septic tank and rubbish area are to be housed in additional outbuildings.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Lherjang Puja originated from a local story about a Zom cow. In a place called Lhari, one of the local farmer’s Zom cows kept disappearing magically. When the farmer investigated, she discovered that it was regularly walking to a hill known to be particularly auspicious as the river runs north at this location. Here, the cow would pour its udder milk into a hole in the ground, as an offering to the local deities and protectors. Since the time of this discovery, local farmers gather annually at the end of the monsoon season (May/June) to participate in the Lherjang Puja performed by the Head Lama of Tolu Tharling Monastery to bless the people, cattle and land. </a:t>
            </a:r>
          </a:p>
          <a:p>
            <a:r>
              <a:rPr lang="en-US" sz="1200" kern="1200" baseline="0" dirty="0" smtClean="0">
                <a:solidFill>
                  <a:schemeClr val="tx1"/>
                </a:solidFill>
                <a:latin typeface="+mn-lt"/>
                <a:ea typeface="+mn-ea"/>
                <a:cs typeface="+mn-cs"/>
              </a:rPr>
              <a:t>During the Puja the Lama offers a Sokshen (Tree of Life) made of Tashing Tree which is placed in the auspicious hole which is always full of water and contains the base of a live tree. The lama also offers and hangs a pure white 3 meter long flag as a sign of peace to the local deities. Local farmers offer their first crops including wheat, chang, milk, yogurt, rakshi and butter. The offerings are blessed and enjoyed, and a special Sherpa dance called Sherpru is celebrated. The remaining offerings are taken home to bless the foreheads of people, cows, horses, and is believed to protect them for the following year ahead. Below the main offering area grows a tree on which local farmers hang katas and make a wish. Soon after this time, the cattle go back down to the villages in the lower areas prior to the onset of winter.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All walls require rebuilding, and a tin roof, 2 doors on each side, flooring and seating is needed. Below the building a tree and natural spring pond where community members offer katas requires a wall to be built to protect and contain the small pond. A plaque with descriptive information of the special nature of the place and puja is to be planted, which could also recognize sponsors.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40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 hope this Appeal has inspired you to join us, through sponsorship or volunteering, in supporting the continuation of Buddha Dharma practice and learning, and the preservation of national heritage in Eastern Nepal. </a:t>
            </a:r>
          </a:p>
          <a:p>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Spending most of his life in retreat, </a:t>
            </a:r>
            <a:r>
              <a:rPr lang="en-US" sz="1200" b="1" kern="1200" baseline="0" dirty="0" smtClean="0">
                <a:solidFill>
                  <a:schemeClr val="tx1"/>
                </a:solidFill>
                <a:latin typeface="+mn-lt"/>
                <a:ea typeface="+mn-ea"/>
                <a:cs typeface="+mn-cs"/>
              </a:rPr>
              <a:t>Kushok Mangdhen Rinpoche was renowned as a great Yogi and Dzogchen Master, and excellent Astrologer and Tibetan Medicine practitioner. Attracting many students from India and Nepal, Rinpoche taught Dzogchen teachings to a number of high Rinpoche’s and Indian Babas. Having spent many years in retreat at Charok in Thame Monastery, Rinpoche was invited by his brother, Tulku Ngawang Yonten Norbu Rinpoche, to build and guide Tolu Gonpa, as its Head Lama. </a:t>
            </a:r>
          </a:p>
          <a:p>
            <a:r>
              <a:rPr lang="en-US" sz="1200" kern="1200" baseline="0" dirty="0" smtClean="0">
                <a:solidFill>
                  <a:schemeClr val="tx1"/>
                </a:solidFill>
                <a:latin typeface="+mn-lt"/>
                <a:ea typeface="+mn-ea"/>
                <a:cs typeface="+mn-cs"/>
              </a:rPr>
              <a:t>Kushok Mangdhen Rinpoche stayed at Tolu Gonpa for 38 years (1947 – 1985), after which he returned to Charok retreat until the end of his life. Current head Lama, Ngawang Tsultrim Rinpoche lived with Rinpoche from the age of 5 years, and all teachings were passed on to him.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Kushok Tulku Rinpoche (Tulku Ngawang Lozang Gyaltso) is seven times a reincarnate lama. His main teachers include H.H. Kushok Mangdhen Rinpoche, H.H. Lama Thondrup Rinpoche (the previous life of the current H.E. Thami Tulku Rinpoche), and H.H. Dzatrul Ngawang Tendzin Norbu Rinpoche. </a:t>
            </a:r>
          </a:p>
          <a:p>
            <a:r>
              <a:rPr lang="en-US" sz="1200" kern="1200" baseline="0" dirty="0" smtClean="0">
                <a:solidFill>
                  <a:schemeClr val="tx1"/>
                </a:solidFill>
                <a:latin typeface="+mn-lt"/>
                <a:ea typeface="+mn-ea"/>
                <a:cs typeface="+mn-cs"/>
              </a:rPr>
              <a:t>H.E. Kushok Tulku's previous incarnations include H.H. Thame Kushok Tulku Rinpoche, by name of Ngawang Yonten Norbu, founder lama of Chiwang Monastery in Solu Khumbu, Nepal; H.H. Trinchen Ratna Tsewang Rinpoche, founder of Jyaltse Monastery in Jyaltsa Solu, Nepal; H.H. Langtang Mingyur Dorje of Langtang, founder of Langtang Monastery in Rasa, Nepal; H.H. Domar Mingyur Dorje of Kham, founder of Palyul Monastery in Tibet and Tertön revealer of Namcho; and H.H. Trulshik Chenpo of Khatok.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Born as the third son of Rigzin Lhakpa and his mother Pasi in Namche Bazaar Solu Kumbu, </a:t>
            </a:r>
            <a:r>
              <a:rPr lang="en-US" sz="1200" b="1" kern="1200" baseline="0" dirty="0" smtClean="0">
                <a:solidFill>
                  <a:schemeClr val="tx1"/>
                </a:solidFill>
                <a:latin typeface="+mn-lt"/>
                <a:ea typeface="+mn-ea"/>
                <a:cs typeface="+mn-cs"/>
              </a:rPr>
              <a:t>Kyabrok Tulku Ngawang Tenzin Chhothar Rinpoche was recognized as a Tulku when he was just 3 years old. Rinpoche’s previous incarnation was from Kyabrok Monastery in Kumbu, near Thame. Having been recognized, Rinpoche was then sent for his enthronement and educated alongside Trulshik Rinpoche under the guidance of his main teacher 10th Zatrul Rinpoche, Ngawang Tenzin Norbu Rinpoche known as Rongphu Sangyay Rinpoche (The Buddha of Romphu) at Romphu Dzogchen Monastery in Romphu Tibet, exactly behind Mount Everest. </a:t>
            </a:r>
          </a:p>
          <a:p>
            <a:r>
              <a:rPr lang="en-US" sz="1200" kern="1200" baseline="0" dirty="0" smtClean="0">
                <a:solidFill>
                  <a:schemeClr val="tx1"/>
                </a:solidFill>
                <a:latin typeface="+mn-lt"/>
                <a:ea typeface="+mn-ea"/>
                <a:cs typeface="+mn-cs"/>
              </a:rPr>
              <a:t>Rinpoche attended Shedra in Tibet where he was taught by many Nyingma, Kagyu and Sakya lamas. After 21 years of education, Rinpoche returned home to Nepal and settled at Tolu Tharling Monastery. Affectionately known as Lama Kuky, Rinpoche was also the father and one of the main teachers of Head Lama, Ngawang Tsultrim Rinpoche.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kern="1200" baseline="0" dirty="0" smtClean="0">
                <a:solidFill>
                  <a:schemeClr val="tx1"/>
                </a:solidFill>
                <a:latin typeface="+mn-lt"/>
                <a:ea typeface="+mn-ea"/>
                <a:cs typeface="+mn-cs"/>
              </a:rPr>
              <a:t>Ngawang Tsultrim Rinpoche is the son of Kyabrok Tulku Ngawang Tenzin Chhother Rinpoche. At the request of his teacher, H. H. Kushok Mangden Rinpoche and his father Lama Kyabrok Tulku Rinpoche, Lama Tsultrim holds the current seat of Head Lama of Tolu Tharling Monastery. Rinpoche is a Nyingma Dzogchen lineage holder of the combined lineages of Nyang Tingzin Zangpo, Rigzin Jyatson Nyingpo, Rigzin Godem, Rigzin Dhudhul Dorje, Rigzin Long Salnyingpo and Rigzin Terdak Lingpa. </a:t>
            </a:r>
          </a:p>
          <a:p>
            <a:r>
              <a:rPr lang="en-US" sz="1200" kern="1200" baseline="0" dirty="0" smtClean="0">
                <a:solidFill>
                  <a:schemeClr val="tx1"/>
                </a:solidFill>
                <a:latin typeface="+mn-lt"/>
                <a:ea typeface="+mn-ea"/>
                <a:cs typeface="+mn-cs"/>
              </a:rPr>
              <a:t>Rinpoche joined Tolu Tharling Monastery when he was only 5 years old, and started his first set of Ngondro practices at the tender age of 8. When he was 12 years old, he began his first three year retreat (3 years, 3 months, 3 days). Rinpoche has completed over 12 years of closed retreat, as well as received teachings and studied the complete texts of the Tripitaka, Kiriacharya Upa and Maha Anu and Ati teachings, which includes all 9 levels of Nyingma Teachings. </a:t>
            </a:r>
          </a:p>
          <a:p>
            <a:r>
              <a:rPr lang="en-US" sz="1200" kern="1200" baseline="0" dirty="0" smtClean="0">
                <a:solidFill>
                  <a:schemeClr val="tx1"/>
                </a:solidFill>
                <a:latin typeface="+mn-lt"/>
                <a:ea typeface="+mn-ea"/>
                <a:cs typeface="+mn-cs"/>
              </a:rPr>
              <a:t>Tolu Tharling Monastery Preservation Appeal </a:t>
            </a:r>
            <a:r>
              <a:rPr lang="en-US" sz="1200" b="1" kern="1200" baseline="0" dirty="0" smtClean="0">
                <a:solidFill>
                  <a:schemeClr val="tx1"/>
                </a:solidFill>
                <a:latin typeface="+mn-lt"/>
                <a:ea typeface="+mn-ea"/>
                <a:cs typeface="+mn-cs"/>
              </a:rPr>
              <a:t>2019 </a:t>
            </a:r>
          </a:p>
          <a:p>
            <a:r>
              <a:rPr lang="en-US" sz="1200" kern="1200" baseline="0" dirty="0" smtClean="0">
                <a:solidFill>
                  <a:schemeClr val="tx1"/>
                </a:solidFill>
                <a:latin typeface="+mn-lt"/>
                <a:ea typeface="+mn-ea"/>
                <a:cs typeface="+mn-cs"/>
              </a:rPr>
              <a:t>[13] </a:t>
            </a:r>
          </a:p>
          <a:p>
            <a:r>
              <a:rPr lang="en-US" sz="1200" kern="1200" baseline="0" dirty="0" smtClean="0">
                <a:solidFill>
                  <a:schemeClr val="tx1"/>
                </a:solidFill>
                <a:latin typeface="+mn-lt"/>
                <a:ea typeface="+mn-ea"/>
                <a:cs typeface="+mn-cs"/>
              </a:rPr>
              <a:t>Lama Tsultrim has taught Western students and built stupas internationally since 1981, when he first went to Italy at the invitation of H.E. Chogyal Namkhai Norbu Rinpoche. Soon after, Lama Tsultrim constructed a stupa at Merigar Dzogchen Community in Italy. Rinpoche also heads Dhongak Tharling International Dharma Centre (New Orleans, USA) which holds the western seat for the combined Rigzin Dakyud Lineages held at Tolu Tharling Monastery. </a:t>
            </a:r>
          </a:p>
          <a:p>
            <a:r>
              <a:rPr lang="en-US" sz="1200" kern="1200" baseline="0" dirty="0" smtClean="0">
                <a:solidFill>
                  <a:schemeClr val="tx1"/>
                </a:solidFill>
                <a:latin typeface="+mn-lt"/>
                <a:ea typeface="+mn-ea"/>
                <a:cs typeface="+mn-cs"/>
              </a:rPr>
              <a:t>Lama Tsultrim’s main teachers include H.H. Kushok Mangden Rinpoche, his father Kyabrok Tulku Rinpoche, H.H. Dudjyom Rinpoche, H.H. Dilgo Khyentse Rinpoche, H.H. Kathok Moktsa Tulku Rinpoche, H.H. Chatral Rinpoche, H.H Dodrupchen Rinpoche, Kushok Tulku Rinpoche, H. H. Trulshik Rinpoche, and Chogyal Namkhai Norbu Rinpoche.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Ngawang Tenzin Norbu (1867-1940/42) was one of the main teachers of Kyabjé Trulshik Rinpoche, Kyabje Mangden Rinpoche, and Kyabje Kyabrok Tulku Ngawang Tenzin Chhother Rinpoche. One of the foremost disciples of Trulshik Dongak Lingpa, he became known as the Buddha of Dza Rongphu after his place of residence in the upper valley of the Dzakar River. It was there that he undertook retreat and founded the monastery of Dongak Zungjuk Ling in 1901on the northern slopes of Mount Everest. He also studied for many years at Mindroling Monastery. </a:t>
            </a:r>
          </a:p>
          <a:p>
            <a:r>
              <a:rPr lang="en-US" sz="1200" kern="1200" baseline="0" dirty="0" smtClean="0">
                <a:solidFill>
                  <a:schemeClr val="tx1"/>
                </a:solidFill>
                <a:latin typeface="+mn-lt"/>
                <a:ea typeface="+mn-ea"/>
                <a:cs typeface="+mn-cs"/>
              </a:rPr>
              <a:t>After he passed away his body was enshrined in a case made of Akaro wood. It was later brought out of Tibet by Trulshik Rinpoche and the monks of Dza Rongphu as they fled in 1959. The body was cremated at Thangmé Monastery in the Solu Khumbu region of Nepal.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Kyabjé Trulshik Rinpoche was born at Yardrok Taklung in Central Tibet and was recognized in early childhood as the immediate re-embodiment of Tertön Dongak Lingpa (Kunzang Thongdrol Dorje) a famous discoverer of spiritual treasures. Considered the heart son of both Kyabjé Dilgo Khyentse Rinpoche and Kyabjé Dudjom Rinpoche, he became a teacher to His Holiness the Fourteenth Dalai Lama, and in 2010 the head of the Nyingma school. Rinpoche studied alongside Kyabrok Tulku Rinpoche in Tibet.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One of the teachers of Lama Tsultrim Rinpoche, Tolu Tharling Monastery holds the combined lineages including Khatok, Mindroling and Dorje Drak. Khatok Mochas Tulku Rinpoche is the current head Lama of Khatok Monastery in Kham Tibet.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the wake of the devastation of the earthquake, and its effect on the Monastery, the following Vision, Mission and Objectives reflects our aspirations for rebuilding and reviving the Monastery, as well as the local community area which it serves. </a:t>
            </a:r>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restoration of the Head Lama’s house in the compound property is envisaged as it does not require a total rebuild due to parts of the structure remaining standing.</a:t>
            </a:r>
            <a:endParaRPr lang="en-US" b="1" dirty="0" smtClean="0"/>
          </a:p>
          <a:p>
            <a:endParaRPr lang="en-US" dirty="0"/>
          </a:p>
        </p:txBody>
      </p:sp>
      <p:sp>
        <p:nvSpPr>
          <p:cNvPr id="4" name="Slide Number Placeholder 3"/>
          <p:cNvSpPr>
            <a:spLocks noGrp="1"/>
          </p:cNvSpPr>
          <p:nvPr>
            <p:ph type="sldNum" sz="quarter" idx="10"/>
          </p:nvPr>
        </p:nvSpPr>
        <p:spPr/>
        <p:txBody>
          <a:bodyPr/>
          <a:lstStyle/>
          <a:p>
            <a:fld id="{90B77710-52EF-4C4A-8641-E7C7133E59F2}" type="slidenum">
              <a:rPr lang="en-US" smtClean="0"/>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9FFD1F29-F3B5-4E72-87B4-79DA3180049D}" type="datetimeFigureOut">
              <a:rPr lang="en-US" smtClean="0"/>
              <a:pPr/>
              <a:t>12/6/2018</a:t>
            </a:fld>
            <a:endParaRPr lang="en-US"/>
          </a:p>
        </p:txBody>
      </p:sp>
      <p:sp>
        <p:nvSpPr>
          <p:cNvPr id="16" name="Slide Number Placeholder 15"/>
          <p:cNvSpPr>
            <a:spLocks noGrp="1"/>
          </p:cNvSpPr>
          <p:nvPr>
            <p:ph type="sldNum" sz="quarter" idx="11"/>
          </p:nvPr>
        </p:nvSpPr>
        <p:spPr/>
        <p:txBody>
          <a:bodyPr/>
          <a:lstStyle/>
          <a:p>
            <a:fld id="{E98F65F8-DB61-4959-B095-8CB14EB58E7C}"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FD1F29-F3B5-4E72-87B4-79DA3180049D}"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F65F8-DB61-4959-B095-8CB14EB58E7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FD1F29-F3B5-4E72-87B4-79DA3180049D}"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F65F8-DB61-4959-B095-8CB14EB58E7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9FFD1F29-F3B5-4E72-87B4-79DA3180049D}" type="datetimeFigureOut">
              <a:rPr lang="en-US" smtClean="0"/>
              <a:pPr/>
              <a:t>12/6/2018</a:t>
            </a:fld>
            <a:endParaRPr lang="en-US"/>
          </a:p>
        </p:txBody>
      </p:sp>
      <p:sp>
        <p:nvSpPr>
          <p:cNvPr id="15" name="Slide Number Placeholder 14"/>
          <p:cNvSpPr>
            <a:spLocks noGrp="1"/>
          </p:cNvSpPr>
          <p:nvPr>
            <p:ph type="sldNum" sz="quarter" idx="15"/>
          </p:nvPr>
        </p:nvSpPr>
        <p:spPr/>
        <p:txBody>
          <a:bodyPr/>
          <a:lstStyle>
            <a:lvl1pPr algn="ctr">
              <a:defRPr/>
            </a:lvl1pPr>
          </a:lstStyle>
          <a:p>
            <a:fld id="{E98F65F8-DB61-4959-B095-8CB14EB58E7C}"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FD1F29-F3B5-4E72-87B4-79DA3180049D}"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F65F8-DB61-4959-B095-8CB14EB58E7C}"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FD1F29-F3B5-4E72-87B4-79DA3180049D}"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F65F8-DB61-4959-B095-8CB14EB58E7C}"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98F65F8-DB61-4959-B095-8CB14EB58E7C}"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9FFD1F29-F3B5-4E72-87B4-79DA3180049D}" type="datetimeFigureOut">
              <a:rPr lang="en-US" smtClean="0"/>
              <a:pPr/>
              <a:t>12/6/2018</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FFD1F29-F3B5-4E72-87B4-79DA3180049D}" type="datetimeFigureOut">
              <a:rPr lang="en-US" smtClean="0"/>
              <a:pPr/>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8F65F8-DB61-4959-B095-8CB14EB58E7C}"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D1F29-F3B5-4E72-87B4-79DA3180049D}" type="datetimeFigureOut">
              <a:rPr lang="en-US" smtClean="0"/>
              <a:pPr/>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8F65F8-DB61-4959-B095-8CB14EB58E7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9FFD1F29-F3B5-4E72-87B4-79DA3180049D}" type="datetimeFigureOut">
              <a:rPr lang="en-US" smtClean="0"/>
              <a:pPr/>
              <a:t>12/6/2018</a:t>
            </a:fld>
            <a:endParaRPr lang="en-US"/>
          </a:p>
        </p:txBody>
      </p:sp>
      <p:sp>
        <p:nvSpPr>
          <p:cNvPr id="9" name="Slide Number Placeholder 8"/>
          <p:cNvSpPr>
            <a:spLocks noGrp="1"/>
          </p:cNvSpPr>
          <p:nvPr>
            <p:ph type="sldNum" sz="quarter" idx="15"/>
          </p:nvPr>
        </p:nvSpPr>
        <p:spPr/>
        <p:txBody>
          <a:bodyPr/>
          <a:lstStyle/>
          <a:p>
            <a:fld id="{E98F65F8-DB61-4959-B095-8CB14EB58E7C}"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9FFD1F29-F3B5-4E72-87B4-79DA3180049D}" type="datetimeFigureOut">
              <a:rPr lang="en-US" smtClean="0"/>
              <a:pPr/>
              <a:t>12/6/2018</a:t>
            </a:fld>
            <a:endParaRPr lang="en-US"/>
          </a:p>
        </p:txBody>
      </p:sp>
      <p:sp>
        <p:nvSpPr>
          <p:cNvPr id="9" name="Slide Number Placeholder 8"/>
          <p:cNvSpPr>
            <a:spLocks noGrp="1"/>
          </p:cNvSpPr>
          <p:nvPr>
            <p:ph type="sldNum" sz="quarter" idx="11"/>
          </p:nvPr>
        </p:nvSpPr>
        <p:spPr/>
        <p:txBody>
          <a:bodyPr/>
          <a:lstStyle/>
          <a:p>
            <a:fld id="{E98F65F8-DB61-4959-B095-8CB14EB58E7C}"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9FFD1F29-F3B5-4E72-87B4-79DA3180049D}" type="datetimeFigureOut">
              <a:rPr lang="en-US" smtClean="0"/>
              <a:pPr/>
              <a:t>12/6/2018</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E98F65F8-DB61-4959-B095-8CB14EB58E7C}"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2800" b="1" dirty="0" smtClean="0">
                <a:solidFill>
                  <a:srgbClr val="C00000"/>
                </a:solidFill>
              </a:rPr>
              <a:t>Preservation Appeal </a:t>
            </a:r>
          </a:p>
          <a:p>
            <a:r>
              <a:rPr lang="en-US" sz="2800" b="1" dirty="0" smtClean="0">
                <a:solidFill>
                  <a:srgbClr val="C00000"/>
                </a:solidFill>
              </a:rPr>
              <a:t>2019</a:t>
            </a:r>
            <a:endParaRPr lang="en-US" sz="2400" b="1" dirty="0">
              <a:solidFill>
                <a:srgbClr val="C00000"/>
              </a:solidFill>
            </a:endParaRPr>
          </a:p>
        </p:txBody>
      </p:sp>
      <p:sp>
        <p:nvSpPr>
          <p:cNvPr id="2" name="Title 1"/>
          <p:cNvSpPr>
            <a:spLocks noGrp="1"/>
          </p:cNvSpPr>
          <p:nvPr>
            <p:ph type="ctrTitle"/>
          </p:nvPr>
        </p:nvSpPr>
        <p:spPr/>
        <p:txBody>
          <a:bodyPr/>
          <a:lstStyle/>
          <a:p>
            <a:r>
              <a:rPr lang="en-US" dirty="0" smtClean="0">
                <a:solidFill>
                  <a:srgbClr val="C00000"/>
                </a:solidFill>
              </a:rPr>
              <a:t>Tolu Tharling Monastery</a:t>
            </a:r>
            <a:endParaRPr lang="en-US" dirty="0">
              <a:solidFill>
                <a:srgbClr val="C00000"/>
              </a:solidFill>
            </a:endParaRPr>
          </a:p>
        </p:txBody>
      </p:sp>
      <p:pic>
        <p:nvPicPr>
          <p:cNvPr id="4" name="Picture 3" descr="IMG_9264 (2).JPG"/>
          <p:cNvPicPr>
            <a:picLocks noChangeAspect="1"/>
          </p:cNvPicPr>
          <p:nvPr/>
        </p:nvPicPr>
        <p:blipFill>
          <a:blip r:embed="rId2" cstate="print"/>
          <a:stretch>
            <a:fillRect/>
          </a:stretch>
        </p:blipFill>
        <p:spPr>
          <a:xfrm>
            <a:off x="3581400" y="685800"/>
            <a:ext cx="1829703" cy="1828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8229600" cy="1219200"/>
          </a:xfrm>
        </p:spPr>
        <p:txBody>
          <a:bodyPr>
            <a:normAutofit/>
          </a:bodyPr>
          <a:lstStyle/>
          <a:p>
            <a:r>
              <a:rPr sz="3200" smtClean="0">
                <a:solidFill>
                  <a:srgbClr val="C00000"/>
                </a:solidFill>
              </a:rPr>
              <a:t> Nyingmapa Dzogchen Secret Mantra Vajrayana</a:t>
            </a:r>
            <a:r>
              <a:rPr sz="3200" smtClean="0"/>
              <a:t/>
            </a:r>
            <a:br>
              <a:rPr sz="3200" smtClean="0"/>
            </a:br>
            <a:endParaRPr lang="en-US" sz="3200" b="1" dirty="0">
              <a:solidFill>
                <a:srgbClr val="C00000"/>
              </a:solidFill>
            </a:endParaRPr>
          </a:p>
        </p:txBody>
      </p:sp>
      <p:pic>
        <p:nvPicPr>
          <p:cNvPr id="6" name="Content Placeholder 5" descr="samantabadra yabyum.jpg"/>
          <p:cNvPicPr>
            <a:picLocks noGrp="1" noChangeAspect="1"/>
          </p:cNvPicPr>
          <p:nvPr>
            <p:ph sz="half" idx="1"/>
          </p:nvPr>
        </p:nvPicPr>
        <p:blipFill>
          <a:blip r:embed="rId2" cstate="print"/>
          <a:stretch>
            <a:fillRect/>
          </a:stretch>
        </p:blipFill>
        <p:spPr>
          <a:xfrm>
            <a:off x="2971800" y="1981200"/>
            <a:ext cx="2971800" cy="3762375"/>
          </a:xfrm>
        </p:spPr>
      </p:pic>
      <p:pic>
        <p:nvPicPr>
          <p:cNvPr id="5" name="Content Placeholder 10" descr="IMG_9303.JPG"/>
          <p:cNvPicPr>
            <a:picLocks noGrp="1" noChangeAspect="1"/>
          </p:cNvPicPr>
          <p:nvPr>
            <p:ph sz="half" idx="2"/>
          </p:nvPr>
        </p:nvPicPr>
        <p:blipFill>
          <a:blip r:embed="rId3" cstate="print"/>
          <a:stretch>
            <a:fillRect/>
          </a:stretch>
        </p:blipFill>
        <p:spPr>
          <a:xfrm>
            <a:off x="5943600" y="1981200"/>
            <a:ext cx="2819400" cy="3759200"/>
          </a:xfrm>
        </p:spPr>
      </p:pic>
      <p:pic>
        <p:nvPicPr>
          <p:cNvPr id="7" name="Content Placeholder 4" descr="IMG_9304 (2).JPG"/>
          <p:cNvPicPr>
            <a:picLocks noChangeAspect="1"/>
          </p:cNvPicPr>
          <p:nvPr/>
        </p:nvPicPr>
        <p:blipFill>
          <a:blip r:embed="rId4" cstate="print"/>
          <a:stretch>
            <a:fillRect/>
          </a:stretch>
        </p:blipFill>
        <p:spPr>
          <a:xfrm>
            <a:off x="228600" y="1981200"/>
            <a:ext cx="2743200" cy="3810000"/>
          </a:xfrm>
          <a:prstGeom prst="rect">
            <a:avLst/>
          </a:prstGeom>
        </p:spPr>
      </p:pic>
      <p:sp>
        <p:nvSpPr>
          <p:cNvPr id="9" name="TextBox 8"/>
          <p:cNvSpPr txBox="1"/>
          <p:nvPr/>
        </p:nvSpPr>
        <p:spPr>
          <a:xfrm>
            <a:off x="1219200" y="5867400"/>
            <a:ext cx="6705600" cy="461665"/>
          </a:xfrm>
          <a:prstGeom prst="rect">
            <a:avLst/>
          </a:prstGeom>
          <a:noFill/>
        </p:spPr>
        <p:txBody>
          <a:bodyPr wrap="square" rtlCol="0">
            <a:spAutoFit/>
          </a:bodyPr>
          <a:lstStyle/>
          <a:p>
            <a:pPr algn="ctr"/>
            <a:r>
              <a:rPr lang="en-US" sz="2400" b="1" dirty="0" smtClean="0">
                <a:solidFill>
                  <a:srgbClr val="C00000"/>
                </a:solidFill>
              </a:rPr>
              <a:t>Introducing </a:t>
            </a:r>
            <a:r>
              <a:rPr lang="en-US" sz="2400" b="1" dirty="0" smtClean="0">
                <a:solidFill>
                  <a:srgbClr val="C00000"/>
                </a:solidFill>
              </a:rPr>
              <a:t>our </a:t>
            </a:r>
            <a:r>
              <a:rPr lang="en-US" sz="2400" b="1" dirty="0" smtClean="0">
                <a:solidFill>
                  <a:srgbClr val="C00000"/>
                </a:solidFill>
              </a:rPr>
              <a:t>Lineage</a:t>
            </a:r>
            <a:endParaRPr lang="en-US" sz="2400" dirty="0">
              <a:solidFill>
                <a:srgbClr val="C00000"/>
              </a:solidFill>
            </a:endParaRPr>
          </a:p>
        </p:txBody>
      </p:sp>
      <p:pic>
        <p:nvPicPr>
          <p:cNvPr id="10" name="Content Placeholder 3" descr="IMG_9264 (2).JPG"/>
          <p:cNvPicPr>
            <a:picLocks noChangeAspect="1"/>
          </p:cNvPicPr>
          <p:nvPr/>
        </p:nvPicPr>
        <p:blipFill>
          <a:blip r:embed="rId5" cstate="print"/>
          <a:stretch>
            <a:fillRect/>
          </a:stretch>
        </p:blipFill>
        <p:spPr>
          <a:xfrm>
            <a:off x="7620000" y="228600"/>
            <a:ext cx="1067327" cy="10668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b="1" dirty="0" smtClean="0">
                <a:solidFill>
                  <a:schemeClr val="accent5">
                    <a:lumMod val="50000"/>
                  </a:schemeClr>
                </a:solidFill>
              </a:rPr>
              <a:t>Kushok </a:t>
            </a:r>
            <a:r>
              <a:rPr lang="en-US" b="1" dirty="0" smtClean="0">
                <a:solidFill>
                  <a:schemeClr val="accent5">
                    <a:lumMod val="50000"/>
                  </a:schemeClr>
                </a:solidFill>
              </a:rPr>
              <a:t>Ngawang Yonten Norbu Rinpoche </a:t>
            </a:r>
            <a:endParaRPr lang="en-US" b="1" dirty="0" smtClean="0">
              <a:solidFill>
                <a:schemeClr val="accent5">
                  <a:lumMod val="50000"/>
                </a:schemeClr>
              </a:solidFill>
            </a:endParaRPr>
          </a:p>
          <a:p>
            <a:endParaRPr lang="en-US" b="1" dirty="0" smtClean="0">
              <a:solidFill>
                <a:schemeClr val="accent5">
                  <a:lumMod val="50000"/>
                </a:schemeClr>
              </a:solidFill>
            </a:endParaRPr>
          </a:p>
          <a:p>
            <a:r>
              <a:rPr lang="en-US" b="1" dirty="0" smtClean="0">
                <a:solidFill>
                  <a:schemeClr val="accent5">
                    <a:lumMod val="50000"/>
                  </a:schemeClr>
                </a:solidFill>
              </a:rPr>
              <a:t>Kushok Mangdhen Rinpoche </a:t>
            </a:r>
            <a:endParaRPr lang="en-US" b="1" dirty="0" smtClean="0">
              <a:solidFill>
                <a:schemeClr val="accent5">
                  <a:lumMod val="50000"/>
                </a:schemeClr>
              </a:solidFill>
            </a:endParaRPr>
          </a:p>
          <a:p>
            <a:endParaRPr lang="en-US" b="1" dirty="0" smtClean="0">
              <a:solidFill>
                <a:schemeClr val="accent5">
                  <a:lumMod val="50000"/>
                </a:schemeClr>
              </a:solidFill>
            </a:endParaRPr>
          </a:p>
          <a:p>
            <a:r>
              <a:rPr lang="en-US" b="1" dirty="0" smtClean="0">
                <a:solidFill>
                  <a:schemeClr val="accent5">
                    <a:lumMod val="50000"/>
                  </a:schemeClr>
                </a:solidFill>
              </a:rPr>
              <a:t>Kushok Tulku </a:t>
            </a:r>
            <a:r>
              <a:rPr lang="en-US" b="1" dirty="0" smtClean="0">
                <a:solidFill>
                  <a:schemeClr val="accent5">
                    <a:lumMod val="50000"/>
                  </a:schemeClr>
                </a:solidFill>
              </a:rPr>
              <a:t>Rinpoche</a:t>
            </a:r>
          </a:p>
          <a:p>
            <a:endParaRPr lang="en-US" b="1" dirty="0" smtClean="0">
              <a:solidFill>
                <a:schemeClr val="accent5">
                  <a:lumMod val="50000"/>
                </a:schemeClr>
              </a:solidFill>
            </a:endParaRPr>
          </a:p>
          <a:p>
            <a:r>
              <a:rPr lang="en-US" b="1" dirty="0" smtClean="0">
                <a:solidFill>
                  <a:schemeClr val="accent5">
                    <a:lumMod val="50000"/>
                  </a:schemeClr>
                </a:solidFill>
              </a:rPr>
              <a:t>Kyabrok Tulku Ngawang Tenzin Chhothar Rinpoche </a:t>
            </a:r>
            <a:endParaRPr lang="en-US" b="1" dirty="0" smtClean="0">
              <a:solidFill>
                <a:schemeClr val="accent5">
                  <a:lumMod val="50000"/>
                </a:schemeClr>
              </a:solidFill>
            </a:endParaRPr>
          </a:p>
          <a:p>
            <a:endParaRPr lang="en-US" b="1" dirty="0" smtClean="0">
              <a:solidFill>
                <a:schemeClr val="accent5">
                  <a:lumMod val="50000"/>
                </a:schemeClr>
              </a:solidFill>
            </a:endParaRPr>
          </a:p>
          <a:p>
            <a:r>
              <a:rPr lang="en-US" b="1" dirty="0" smtClean="0">
                <a:solidFill>
                  <a:schemeClr val="accent5">
                    <a:lumMod val="50000"/>
                  </a:schemeClr>
                </a:solidFill>
              </a:rPr>
              <a:t>Lama Ngawang Tsultrim Rinpoche </a:t>
            </a:r>
            <a:r>
              <a:rPr lang="en-US" b="1" dirty="0" smtClean="0">
                <a:solidFill>
                  <a:schemeClr val="accent5">
                    <a:lumMod val="50000"/>
                  </a:schemeClr>
                </a:solidFill>
              </a:rPr>
              <a:t>                                   (</a:t>
            </a:r>
            <a:r>
              <a:rPr lang="en-US" b="1" dirty="0" smtClean="0">
                <a:solidFill>
                  <a:schemeClr val="accent5">
                    <a:lumMod val="50000"/>
                  </a:schemeClr>
                </a:solidFill>
              </a:rPr>
              <a:t>Current Head Lama)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p:txBody>
          <a:bodyPr>
            <a:normAutofit/>
          </a:bodyPr>
          <a:lstStyle/>
          <a:p>
            <a:r>
              <a:rPr sz="3600" b="1" smtClean="0">
                <a:solidFill>
                  <a:srgbClr val="C00000"/>
                </a:solidFill>
              </a:rPr>
              <a:t>MONASTERY </a:t>
            </a:r>
            <a:r>
              <a:rPr sz="3600" b="1" smtClean="0">
                <a:solidFill>
                  <a:srgbClr val="C00000"/>
                </a:solidFill>
              </a:rPr>
              <a:t>SEAT HOLDERS</a:t>
            </a:r>
            <a:endParaRPr lang="en-US" sz="3600" dirty="0">
              <a:solidFill>
                <a:srgbClr val="C00000"/>
              </a:solidFill>
            </a:endParaRPr>
          </a:p>
        </p:txBody>
      </p:sp>
      <p:pic>
        <p:nvPicPr>
          <p:cNvPr id="4" name="Content Placeholder 3" descr="IMG_9264 (2).JPG"/>
          <p:cNvPicPr>
            <a:picLocks noChangeAspect="1"/>
          </p:cNvPicPr>
          <p:nvPr/>
        </p:nvPicPr>
        <p:blipFill>
          <a:blip r:embed="rId2" cstate="print"/>
          <a:stretch>
            <a:fillRect/>
          </a:stretch>
        </p:blipFill>
        <p:spPr>
          <a:xfrm>
            <a:off x="7620000" y="228600"/>
            <a:ext cx="1067327" cy="10668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609600"/>
            <a:ext cx="8229600" cy="1219200"/>
          </a:xfrm>
        </p:spPr>
        <p:txBody>
          <a:bodyPr>
            <a:normAutofit/>
          </a:bodyPr>
          <a:lstStyle/>
          <a:p>
            <a:r>
              <a:rPr lang="en-US" sz="3600" b="1" dirty="0" smtClean="0">
                <a:solidFill>
                  <a:srgbClr val="C00000"/>
                </a:solidFill>
              </a:rPr>
              <a:t>Kushok Ngawang Yonten Norbu Rinpoche</a:t>
            </a:r>
            <a:endParaRPr lang="en-US" sz="3600" dirty="0">
              <a:solidFill>
                <a:srgbClr val="C00000"/>
              </a:solidFill>
            </a:endParaRPr>
          </a:p>
        </p:txBody>
      </p:sp>
      <p:pic>
        <p:nvPicPr>
          <p:cNvPr id="4" name="Content Placeholder 3" descr="IMG_9264 (2).JPG"/>
          <p:cNvPicPr>
            <a:picLocks noChangeAspect="1"/>
          </p:cNvPicPr>
          <p:nvPr/>
        </p:nvPicPr>
        <p:blipFill>
          <a:blip r:embed="rId3" cstate="print"/>
          <a:stretch>
            <a:fillRect/>
          </a:stretch>
        </p:blipFill>
        <p:spPr>
          <a:xfrm>
            <a:off x="7620000" y="228600"/>
            <a:ext cx="1067327" cy="1066800"/>
          </a:xfrm>
          <a:prstGeom prst="rect">
            <a:avLst/>
          </a:prstGeom>
        </p:spPr>
      </p:pic>
      <p:pic>
        <p:nvPicPr>
          <p:cNvPr id="7" name="Picture 2"/>
          <p:cNvPicPr>
            <a:picLocks noGrp="1" noChangeAspect="1" noChangeArrowheads="1"/>
          </p:cNvPicPr>
          <p:nvPr>
            <p:ph idx="1"/>
          </p:nvPr>
        </p:nvPicPr>
        <p:blipFill>
          <a:blip r:embed="rId4"/>
          <a:srcRect/>
          <a:stretch>
            <a:fillRect/>
          </a:stretch>
        </p:blipFill>
        <p:spPr bwMode="auto">
          <a:xfrm>
            <a:off x="2895600" y="1981200"/>
            <a:ext cx="2769394" cy="40545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smtClean="0">
                <a:solidFill>
                  <a:srgbClr val="C00000"/>
                </a:solidFill>
              </a:rPr>
              <a:t> Kushok Mangdhen Rinpoche</a:t>
            </a:r>
            <a:endParaRPr lang="en-US" sz="3600" b="1" dirty="0">
              <a:solidFill>
                <a:srgbClr val="C00000"/>
              </a:solidFill>
            </a:endParaRPr>
          </a:p>
        </p:txBody>
      </p:sp>
      <p:pic>
        <p:nvPicPr>
          <p:cNvPr id="5" name="Content Placeholder 4" descr="IMG_9307.JPG"/>
          <p:cNvPicPr>
            <a:picLocks noGrp="1" noChangeAspect="1"/>
          </p:cNvPicPr>
          <p:nvPr>
            <p:ph sz="half" idx="1"/>
          </p:nvPr>
        </p:nvPicPr>
        <p:blipFill>
          <a:blip r:embed="rId3" cstate="print"/>
          <a:stretch>
            <a:fillRect/>
          </a:stretch>
        </p:blipFill>
        <p:spPr>
          <a:xfrm>
            <a:off x="772319" y="1524000"/>
            <a:ext cx="3429000" cy="4572000"/>
          </a:xfrm>
          <a:ln>
            <a:solidFill>
              <a:schemeClr val="accent1"/>
            </a:solidFill>
          </a:ln>
        </p:spPr>
      </p:pic>
      <p:pic>
        <p:nvPicPr>
          <p:cNvPr id="4" name="Content Placeholder 3" descr="IMG_9264 (2).JPG"/>
          <p:cNvPicPr>
            <a:picLocks noChangeAspect="1"/>
          </p:cNvPicPr>
          <p:nvPr/>
        </p:nvPicPr>
        <p:blipFill>
          <a:blip r:embed="rId4" cstate="print"/>
          <a:stretch>
            <a:fillRect/>
          </a:stretch>
        </p:blipFill>
        <p:spPr>
          <a:xfrm>
            <a:off x="7620000" y="228600"/>
            <a:ext cx="1067327" cy="1066800"/>
          </a:xfrm>
          <a:prstGeom prst="rect">
            <a:avLst/>
          </a:prstGeom>
        </p:spPr>
      </p:pic>
      <p:pic>
        <p:nvPicPr>
          <p:cNvPr id="7" name="Content Placeholder 4" descr="IMG_9270.JPG"/>
          <p:cNvPicPr>
            <a:picLocks noGrp="1" noChangeAspect="1"/>
          </p:cNvPicPr>
          <p:nvPr>
            <p:ph sz="half" idx="2"/>
          </p:nvPr>
        </p:nvPicPr>
        <p:blipFill>
          <a:blip r:embed="rId5" cstate="print"/>
          <a:stretch>
            <a:fillRect/>
          </a:stretch>
        </p:blipFill>
        <p:spPr>
          <a:xfrm>
            <a:off x="4657826" y="2295005"/>
            <a:ext cx="4039985" cy="3029989"/>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smtClean="0">
                <a:solidFill>
                  <a:srgbClr val="C00000"/>
                </a:solidFill>
              </a:rPr>
              <a:t> Kushok Tulku Rinpoche</a:t>
            </a:r>
            <a:endParaRPr lang="en-US" sz="3600" b="1" dirty="0">
              <a:solidFill>
                <a:srgbClr val="C00000"/>
              </a:solidFill>
            </a:endParaRPr>
          </a:p>
        </p:txBody>
      </p:sp>
      <p:pic>
        <p:nvPicPr>
          <p:cNvPr id="4" name="Content Placeholder 3" descr="IMG_9264 (2).JPG"/>
          <p:cNvPicPr>
            <a:picLocks noChangeAspect="1"/>
          </p:cNvPicPr>
          <p:nvPr/>
        </p:nvPicPr>
        <p:blipFill>
          <a:blip r:embed="rId3" cstate="print"/>
          <a:stretch>
            <a:fillRect/>
          </a:stretch>
        </p:blipFill>
        <p:spPr>
          <a:xfrm>
            <a:off x="7620000" y="228600"/>
            <a:ext cx="1067327" cy="1066800"/>
          </a:xfrm>
          <a:prstGeom prst="rect">
            <a:avLst/>
          </a:prstGeom>
        </p:spPr>
      </p:pic>
      <p:pic>
        <p:nvPicPr>
          <p:cNvPr id="6" name="Picture 2"/>
          <p:cNvPicPr>
            <a:picLocks noGrp="1" noChangeAspect="1" noChangeArrowheads="1"/>
          </p:cNvPicPr>
          <p:nvPr>
            <p:ph idx="1"/>
          </p:nvPr>
        </p:nvPicPr>
        <p:blipFill>
          <a:blip r:embed="rId4"/>
          <a:srcRect/>
          <a:stretch>
            <a:fillRect/>
          </a:stretch>
        </p:blipFill>
        <p:spPr bwMode="auto">
          <a:xfrm>
            <a:off x="2895600" y="1600200"/>
            <a:ext cx="3405188" cy="4802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219200"/>
          </a:xfrm>
        </p:spPr>
        <p:txBody>
          <a:bodyPr>
            <a:noAutofit/>
          </a:bodyPr>
          <a:lstStyle/>
          <a:p>
            <a:r>
              <a:rPr lang="en-US" sz="3600" b="1" dirty="0" smtClean="0">
                <a:solidFill>
                  <a:srgbClr val="C00000"/>
                </a:solidFill>
              </a:rPr>
              <a:t>Kyabrok Tulku Ngawang Tenzin </a:t>
            </a:r>
            <a:br>
              <a:rPr lang="en-US" sz="3600" b="1" dirty="0" smtClean="0">
                <a:solidFill>
                  <a:srgbClr val="C00000"/>
                </a:solidFill>
              </a:rPr>
            </a:br>
            <a:r>
              <a:rPr lang="en-US" sz="3600" b="1" dirty="0" smtClean="0">
                <a:solidFill>
                  <a:srgbClr val="C00000"/>
                </a:solidFill>
              </a:rPr>
              <a:t>Chhothar Rinpoche</a:t>
            </a:r>
            <a:endParaRPr lang="en-US" sz="3600" b="1" dirty="0">
              <a:solidFill>
                <a:srgbClr val="C00000"/>
              </a:solidFill>
            </a:endParaRPr>
          </a:p>
        </p:txBody>
      </p:sp>
      <p:pic>
        <p:nvPicPr>
          <p:cNvPr id="4" name="Content Placeholder 3" descr="IMG_9264 (2).JPG"/>
          <p:cNvPicPr>
            <a:picLocks noChangeAspect="1"/>
          </p:cNvPicPr>
          <p:nvPr/>
        </p:nvPicPr>
        <p:blipFill>
          <a:blip r:embed="rId3" cstate="print"/>
          <a:stretch>
            <a:fillRect/>
          </a:stretch>
        </p:blipFill>
        <p:spPr>
          <a:xfrm>
            <a:off x="7620000" y="228600"/>
            <a:ext cx="1067327" cy="1066800"/>
          </a:xfrm>
          <a:prstGeom prst="rect">
            <a:avLst/>
          </a:prstGeom>
        </p:spPr>
      </p:pic>
      <p:pic>
        <p:nvPicPr>
          <p:cNvPr id="6" name="Picture 2"/>
          <p:cNvPicPr>
            <a:picLocks noGrp="1" noChangeAspect="1" noChangeArrowheads="1"/>
          </p:cNvPicPr>
          <p:nvPr>
            <p:ph idx="1"/>
          </p:nvPr>
        </p:nvPicPr>
        <p:blipFill>
          <a:blip r:embed="rId4"/>
          <a:srcRect/>
          <a:stretch>
            <a:fillRect/>
          </a:stretch>
        </p:blipFill>
        <p:spPr bwMode="auto">
          <a:xfrm>
            <a:off x="2667000" y="1633537"/>
            <a:ext cx="3538537" cy="47146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smtClean="0">
                <a:solidFill>
                  <a:srgbClr val="C00000"/>
                </a:solidFill>
              </a:rPr>
              <a:t>Lama Ngawang Tsultrim </a:t>
            </a:r>
            <a:r>
              <a:rPr lang="en-US" sz="3600" b="1" dirty="0" smtClean="0">
                <a:solidFill>
                  <a:srgbClr val="C00000"/>
                </a:solidFill>
              </a:rPr>
              <a:t/>
            </a:r>
            <a:br>
              <a:rPr lang="en-US" sz="3600" b="1" dirty="0" smtClean="0">
                <a:solidFill>
                  <a:srgbClr val="C00000"/>
                </a:solidFill>
              </a:rPr>
            </a:br>
            <a:r>
              <a:rPr lang="en-US" sz="3600" b="1" dirty="0" smtClean="0">
                <a:solidFill>
                  <a:srgbClr val="C00000"/>
                </a:solidFill>
              </a:rPr>
              <a:t>Rinpoche</a:t>
            </a:r>
            <a:endParaRPr lang="en-US" sz="3600" b="1" dirty="0">
              <a:solidFill>
                <a:srgbClr val="C00000"/>
              </a:solidFill>
            </a:endParaRPr>
          </a:p>
        </p:txBody>
      </p:sp>
      <p:pic>
        <p:nvPicPr>
          <p:cNvPr id="4" name="Content Placeholder 3" descr="IMG_9264 (2).JPG"/>
          <p:cNvPicPr>
            <a:picLocks noChangeAspect="1"/>
          </p:cNvPicPr>
          <p:nvPr/>
        </p:nvPicPr>
        <p:blipFill>
          <a:blip r:embed="rId3" cstate="print"/>
          <a:stretch>
            <a:fillRect/>
          </a:stretch>
        </p:blipFill>
        <p:spPr>
          <a:xfrm>
            <a:off x="7620000" y="228600"/>
            <a:ext cx="1067327" cy="1066800"/>
          </a:xfrm>
          <a:prstGeom prst="rect">
            <a:avLst/>
          </a:prstGeom>
        </p:spPr>
      </p:pic>
      <p:pic>
        <p:nvPicPr>
          <p:cNvPr id="6" name="Picture 2"/>
          <p:cNvPicPr>
            <a:picLocks noGrp="1" noChangeAspect="1" noChangeArrowheads="1"/>
          </p:cNvPicPr>
          <p:nvPr>
            <p:ph idx="1"/>
          </p:nvPr>
        </p:nvPicPr>
        <p:blipFill>
          <a:blip r:embed="rId4"/>
          <a:srcRect/>
          <a:stretch>
            <a:fillRect/>
          </a:stretch>
        </p:blipFill>
        <p:spPr bwMode="auto">
          <a:xfrm>
            <a:off x="2743201" y="1604962"/>
            <a:ext cx="3338512" cy="48761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800" dirty="0" smtClean="0">
                <a:solidFill>
                  <a:srgbClr val="C00000"/>
                </a:solidFill>
              </a:rPr>
              <a:t>10</a:t>
            </a:r>
            <a:r>
              <a:rPr lang="en-US" sz="2800" baseline="30000" dirty="0" smtClean="0">
                <a:solidFill>
                  <a:srgbClr val="C00000"/>
                </a:solidFill>
              </a:rPr>
              <a:t>th</a:t>
            </a:r>
            <a:r>
              <a:rPr lang="en-US" sz="2800" dirty="0" smtClean="0">
                <a:solidFill>
                  <a:srgbClr val="C00000"/>
                </a:solidFill>
              </a:rPr>
              <a:t> Dzatrul Rinpoche</a:t>
            </a:r>
            <a:endParaRPr lang="en-US" sz="2800" dirty="0">
              <a:solidFill>
                <a:srgbClr val="C00000"/>
              </a:solidFill>
            </a:endParaRPr>
          </a:p>
        </p:txBody>
      </p:sp>
      <p:sp>
        <p:nvSpPr>
          <p:cNvPr id="5" name="Title 4"/>
          <p:cNvSpPr>
            <a:spLocks noGrp="1"/>
          </p:cNvSpPr>
          <p:nvPr>
            <p:ph type="title"/>
          </p:nvPr>
        </p:nvSpPr>
        <p:spPr/>
        <p:txBody>
          <a:bodyPr/>
          <a:lstStyle/>
          <a:p>
            <a:pPr algn="ctr"/>
            <a:r>
              <a:rPr lang="en-US" sz="3600" b="1" dirty="0" smtClean="0">
                <a:solidFill>
                  <a:srgbClr val="C00000"/>
                </a:solidFill>
              </a:rPr>
              <a:t>Associated Teachers</a:t>
            </a:r>
            <a:endParaRPr lang="en-US" b="1" dirty="0">
              <a:solidFill>
                <a:srgbClr val="C00000"/>
              </a:solidFill>
            </a:endParaRPr>
          </a:p>
        </p:txBody>
      </p:sp>
      <p:sp>
        <p:nvSpPr>
          <p:cNvPr id="6" name="Text Placeholder 5"/>
          <p:cNvSpPr>
            <a:spLocks noGrp="1"/>
          </p:cNvSpPr>
          <p:nvPr>
            <p:ph type="body" idx="3"/>
          </p:nvPr>
        </p:nvSpPr>
        <p:spPr/>
        <p:txBody>
          <a:bodyPr/>
          <a:lstStyle/>
          <a:p>
            <a:r>
              <a:rPr lang="en-US" sz="2800" dirty="0" smtClean="0">
                <a:solidFill>
                  <a:srgbClr val="C00000"/>
                </a:solidFill>
              </a:rPr>
              <a:t>       Trulshik Rinpoche</a:t>
            </a:r>
            <a:endParaRPr lang="en-US" sz="2800" dirty="0">
              <a:solidFill>
                <a:srgbClr val="C00000"/>
              </a:solidFill>
            </a:endParaRPr>
          </a:p>
        </p:txBody>
      </p:sp>
      <p:pic>
        <p:nvPicPr>
          <p:cNvPr id="8" name="Content Placeholder 5" descr="IMG_9306.JPG"/>
          <p:cNvPicPr>
            <a:picLocks noGrp="1" noChangeAspect="1"/>
          </p:cNvPicPr>
          <p:nvPr>
            <p:ph sz="quarter" idx="4"/>
          </p:nvPr>
        </p:nvPicPr>
        <p:blipFill>
          <a:blip r:embed="rId3" cstate="print"/>
          <a:stretch>
            <a:fillRect/>
          </a:stretch>
        </p:blipFill>
        <p:spPr>
          <a:xfrm>
            <a:off x="5201643" y="2201863"/>
            <a:ext cx="2934890" cy="3913187"/>
          </a:xfrm>
        </p:spPr>
      </p:pic>
      <p:pic>
        <p:nvPicPr>
          <p:cNvPr id="9"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pic>
        <p:nvPicPr>
          <p:cNvPr id="6146" name="Picture 2"/>
          <p:cNvPicPr>
            <a:picLocks noGrp="1" noChangeAspect="1" noChangeArrowheads="1"/>
          </p:cNvPicPr>
          <p:nvPr>
            <p:ph sz="half" idx="2"/>
          </p:nvPr>
        </p:nvPicPr>
        <p:blipFill>
          <a:blip r:embed="rId5"/>
          <a:srcRect/>
          <a:stretch>
            <a:fillRect/>
          </a:stretch>
        </p:blipFill>
        <p:spPr bwMode="auto">
          <a:xfrm>
            <a:off x="1018730" y="2201863"/>
            <a:ext cx="2915539" cy="39131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1219200"/>
          </a:xfrm>
        </p:spPr>
        <p:txBody>
          <a:bodyPr>
            <a:noAutofit/>
          </a:bodyPr>
          <a:lstStyle/>
          <a:p>
            <a:pPr algn="ctr"/>
            <a:r>
              <a:rPr sz="2800" b="1" smtClean="0">
                <a:solidFill>
                  <a:srgbClr val="C00000"/>
                </a:solidFill>
              </a:rPr>
              <a:t/>
            </a:r>
            <a:br>
              <a:rPr sz="2800" b="1" smtClean="0">
                <a:solidFill>
                  <a:srgbClr val="C00000"/>
                </a:solidFill>
              </a:rPr>
            </a:br>
            <a:r>
              <a:rPr sz="2800" b="1" smtClean="0">
                <a:solidFill>
                  <a:srgbClr val="C00000"/>
                </a:solidFill>
              </a:rPr>
              <a:t/>
            </a:r>
            <a:br>
              <a:rPr sz="2800" b="1" smtClean="0">
                <a:solidFill>
                  <a:srgbClr val="C00000"/>
                </a:solidFill>
              </a:rPr>
            </a:br>
            <a:r>
              <a:rPr sz="2800" b="1" smtClean="0">
                <a:solidFill>
                  <a:srgbClr val="C00000"/>
                </a:solidFill>
              </a:rPr>
              <a:t/>
            </a:r>
            <a:br>
              <a:rPr sz="2800" b="1" smtClean="0">
                <a:solidFill>
                  <a:srgbClr val="C00000"/>
                </a:solidFill>
              </a:rPr>
            </a:br>
            <a:r>
              <a:rPr sz="2800" b="1" smtClean="0">
                <a:solidFill>
                  <a:srgbClr val="C00000"/>
                </a:solidFill>
              </a:rPr>
              <a:t/>
            </a:r>
            <a:br>
              <a:rPr sz="2800" b="1" smtClean="0">
                <a:solidFill>
                  <a:srgbClr val="C00000"/>
                </a:solidFill>
              </a:rPr>
            </a:br>
            <a:r>
              <a:rPr sz="2800" b="1" smtClean="0">
                <a:solidFill>
                  <a:srgbClr val="C00000"/>
                </a:solidFill>
              </a:rPr>
              <a:t/>
            </a:r>
            <a:br>
              <a:rPr sz="2800" b="1" smtClean="0">
                <a:solidFill>
                  <a:srgbClr val="C00000"/>
                </a:solidFill>
              </a:rPr>
            </a:br>
            <a:r>
              <a:rPr sz="2800" b="1" smtClean="0">
                <a:solidFill>
                  <a:srgbClr val="C00000"/>
                </a:solidFill>
              </a:rPr>
              <a:t/>
            </a:r>
            <a:br>
              <a:rPr sz="2800" b="1" smtClean="0">
                <a:solidFill>
                  <a:srgbClr val="C00000"/>
                </a:solidFill>
              </a:rPr>
            </a:br>
            <a:r>
              <a:rPr sz="2800" b="1" smtClean="0">
                <a:solidFill>
                  <a:srgbClr val="C00000"/>
                </a:solidFill>
              </a:rPr>
              <a:t/>
            </a:r>
            <a:br>
              <a:rPr sz="2800" b="1" smtClean="0">
                <a:solidFill>
                  <a:srgbClr val="C00000"/>
                </a:solidFill>
              </a:rPr>
            </a:br>
            <a:r>
              <a:rPr sz="2800" b="1" smtClean="0">
                <a:solidFill>
                  <a:srgbClr val="C00000"/>
                </a:solidFill>
              </a:rPr>
              <a:t/>
            </a:r>
            <a:br>
              <a:rPr sz="2800" b="1" smtClean="0">
                <a:solidFill>
                  <a:srgbClr val="C00000"/>
                </a:solidFill>
              </a:rPr>
            </a:br>
            <a:r>
              <a:rPr sz="2800" b="1" smtClean="0">
                <a:solidFill>
                  <a:srgbClr val="C00000"/>
                </a:solidFill>
              </a:rPr>
              <a:t/>
            </a:r>
            <a:br>
              <a:rPr sz="2800" b="1" smtClean="0">
                <a:solidFill>
                  <a:srgbClr val="C00000"/>
                </a:solidFill>
              </a:rPr>
            </a:br>
            <a:r>
              <a:rPr sz="2800" b="1" smtClean="0">
                <a:solidFill>
                  <a:srgbClr val="C00000"/>
                </a:solidFill>
              </a:rPr>
              <a:t/>
            </a:r>
            <a:br>
              <a:rPr sz="2800" b="1" smtClean="0">
                <a:solidFill>
                  <a:srgbClr val="C00000"/>
                </a:solidFill>
              </a:rPr>
            </a:br>
            <a:r>
              <a:rPr sz="2800" b="1" smtClean="0">
                <a:solidFill>
                  <a:srgbClr val="C00000"/>
                </a:solidFill>
              </a:rPr>
              <a:t/>
            </a:r>
            <a:br>
              <a:rPr sz="2800" b="1" smtClean="0">
                <a:solidFill>
                  <a:srgbClr val="C00000"/>
                </a:solidFill>
              </a:rPr>
            </a:br>
            <a:r>
              <a:rPr sz="2800" b="1" smtClean="0">
                <a:solidFill>
                  <a:srgbClr val="C00000"/>
                </a:solidFill>
              </a:rPr>
              <a:t>Kathok Moksta </a:t>
            </a:r>
            <a:r>
              <a:rPr sz="2800" b="1" smtClean="0">
                <a:solidFill>
                  <a:srgbClr val="C00000"/>
                </a:solidFill>
              </a:rPr>
              <a:t>Rinpoche</a:t>
            </a:r>
            <a:br>
              <a:rPr sz="2800" b="1" smtClean="0">
                <a:solidFill>
                  <a:srgbClr val="C00000"/>
                </a:solidFill>
              </a:rPr>
            </a:br>
            <a:endParaRPr lang="en-US" sz="2800" dirty="0">
              <a:solidFill>
                <a:srgbClr val="C00000"/>
              </a:solidFill>
            </a:endParaRPr>
          </a:p>
        </p:txBody>
      </p:sp>
      <p:pic>
        <p:nvPicPr>
          <p:cNvPr id="4" name="Content Placeholder 3" descr="IMG_9264 (2).JPG"/>
          <p:cNvPicPr>
            <a:picLocks noChangeAspect="1"/>
          </p:cNvPicPr>
          <p:nvPr/>
        </p:nvPicPr>
        <p:blipFill>
          <a:blip r:embed="rId3" cstate="print"/>
          <a:stretch>
            <a:fillRect/>
          </a:stretch>
        </p:blipFill>
        <p:spPr>
          <a:xfrm>
            <a:off x="7620000" y="228600"/>
            <a:ext cx="1067327" cy="1066800"/>
          </a:xfrm>
          <a:prstGeom prst="rect">
            <a:avLst/>
          </a:prstGeom>
        </p:spPr>
      </p:pic>
      <p:pic>
        <p:nvPicPr>
          <p:cNvPr id="7" name="Content Placeholder 5" descr="IMG_9310.JPG"/>
          <p:cNvPicPr>
            <a:picLocks noGrp="1" noChangeAspect="1"/>
          </p:cNvPicPr>
          <p:nvPr>
            <p:ph idx="1"/>
          </p:nvPr>
        </p:nvPicPr>
        <p:blipFill>
          <a:blip r:embed="rId4" cstate="print"/>
          <a:stretch>
            <a:fillRect/>
          </a:stretch>
        </p:blipFill>
        <p:spPr>
          <a:xfrm>
            <a:off x="3104803" y="1854431"/>
            <a:ext cx="2934393" cy="3911138"/>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4953000" y="1600200"/>
            <a:ext cx="3813048" cy="3733800"/>
          </a:xfrm>
        </p:spPr>
        <p:txBody>
          <a:bodyPr>
            <a:normAutofit fontScale="92500" lnSpcReduction="10000"/>
          </a:bodyPr>
          <a:lstStyle/>
          <a:p>
            <a:endParaRPr lang="en-US" sz="2400" dirty="0" smtClean="0">
              <a:solidFill>
                <a:schemeClr val="accent5">
                  <a:lumMod val="50000"/>
                </a:schemeClr>
              </a:solidFill>
            </a:endParaRPr>
          </a:p>
          <a:p>
            <a:r>
              <a:rPr lang="en-US" sz="2400" b="1" dirty="0" smtClean="0">
                <a:solidFill>
                  <a:schemeClr val="accent5">
                    <a:lumMod val="50000"/>
                  </a:schemeClr>
                </a:solidFill>
              </a:rPr>
              <a:t>Visited </a:t>
            </a:r>
            <a:r>
              <a:rPr lang="en-US" sz="2400" b="1" dirty="0" smtClean="0">
                <a:solidFill>
                  <a:schemeClr val="accent5">
                    <a:lumMod val="50000"/>
                  </a:schemeClr>
                </a:solidFill>
              </a:rPr>
              <a:t>Tolu </a:t>
            </a:r>
            <a:r>
              <a:rPr lang="en-US" sz="2400" b="1" dirty="0" smtClean="0">
                <a:solidFill>
                  <a:schemeClr val="accent5">
                    <a:lumMod val="50000"/>
                  </a:schemeClr>
                </a:solidFill>
              </a:rPr>
              <a:t>Gonpa </a:t>
            </a:r>
            <a:r>
              <a:rPr lang="en-US" sz="2400" b="1" dirty="0" smtClean="0">
                <a:solidFill>
                  <a:schemeClr val="accent5">
                    <a:lumMod val="50000"/>
                  </a:schemeClr>
                </a:solidFill>
              </a:rPr>
              <a:t>in  1984 where he received the hidden mind treasures of the Mandarava Long Life Practice. </a:t>
            </a:r>
          </a:p>
          <a:p>
            <a:r>
              <a:rPr lang="en-US" sz="2400" b="1" dirty="0" smtClean="0">
                <a:solidFill>
                  <a:schemeClr val="accent5">
                    <a:lumMod val="50000"/>
                  </a:schemeClr>
                </a:solidFill>
              </a:rPr>
              <a:t>Rinpoche named Tolu </a:t>
            </a:r>
            <a:r>
              <a:rPr lang="en-US" sz="2400" b="1" dirty="0" smtClean="0">
                <a:solidFill>
                  <a:schemeClr val="accent5">
                    <a:lumMod val="50000"/>
                  </a:schemeClr>
                </a:solidFill>
              </a:rPr>
              <a:t>Gonpa  </a:t>
            </a:r>
            <a:r>
              <a:rPr lang="en-US" sz="2400" b="1" dirty="0" smtClean="0">
                <a:solidFill>
                  <a:schemeClr val="accent5">
                    <a:lumMod val="50000"/>
                  </a:schemeClr>
                </a:solidFill>
              </a:rPr>
              <a:t>‘Tharling Gar’ </a:t>
            </a:r>
          </a:p>
          <a:p>
            <a:endParaRPr lang="en-US" dirty="0"/>
          </a:p>
        </p:txBody>
      </p:sp>
      <p:sp>
        <p:nvSpPr>
          <p:cNvPr id="4" name="Title 3"/>
          <p:cNvSpPr>
            <a:spLocks noGrp="1"/>
          </p:cNvSpPr>
          <p:nvPr>
            <p:ph type="title"/>
          </p:nvPr>
        </p:nvSpPr>
        <p:spPr>
          <a:xfrm>
            <a:off x="5257800" y="990600"/>
            <a:ext cx="3505200" cy="1066800"/>
          </a:xfrm>
        </p:spPr>
        <p:txBody>
          <a:bodyPr>
            <a:normAutofit/>
          </a:bodyPr>
          <a:lstStyle/>
          <a:p>
            <a:r>
              <a:rPr lang="en-US" sz="2800" dirty="0" smtClean="0">
                <a:solidFill>
                  <a:srgbClr val="C00000"/>
                </a:solidFill>
              </a:rPr>
              <a:t>Chogyal Namkai Norbu Rinpoche</a:t>
            </a:r>
            <a:endParaRPr lang="en-US" sz="2800" dirty="0">
              <a:solidFill>
                <a:srgbClr val="C00000"/>
              </a:solidFill>
            </a:endParaRPr>
          </a:p>
        </p:txBody>
      </p:sp>
      <p:pic>
        <p:nvPicPr>
          <p:cNvPr id="5" name="Content Placeholder 3" descr="IMG_9335.JPG"/>
          <p:cNvPicPr>
            <a:picLocks noGrp="1" noChangeAspect="1"/>
          </p:cNvPicPr>
          <p:nvPr>
            <p:ph sz="quarter" idx="1"/>
          </p:nvPr>
        </p:nvPicPr>
        <p:blipFill>
          <a:blip r:embed="rId2" cstate="print"/>
          <a:stretch>
            <a:fillRect/>
          </a:stretch>
        </p:blipFill>
        <p:spPr>
          <a:xfrm>
            <a:off x="609600" y="1143000"/>
            <a:ext cx="3829415" cy="5105400"/>
          </a:xfrm>
          <a:ln>
            <a:solidFill>
              <a:schemeClr val="accent1"/>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219200"/>
          </a:xfrm>
        </p:spPr>
        <p:txBody>
          <a:bodyPr>
            <a:noAutofit/>
          </a:bodyPr>
          <a:lstStyle/>
          <a:p>
            <a:r>
              <a:rPr sz="2800" smtClean="0">
                <a:solidFill>
                  <a:srgbClr val="C00000"/>
                </a:solidFill>
              </a:rPr>
              <a:t>W</a:t>
            </a:r>
            <a:r>
              <a:rPr lang="en-US" sz="2800" dirty="0" smtClean="0">
                <a:solidFill>
                  <a:srgbClr val="C00000"/>
                </a:solidFill>
              </a:rPr>
              <a:t>ithin </a:t>
            </a:r>
            <a:r>
              <a:rPr lang="en-US" sz="2800" dirty="0" smtClean="0">
                <a:solidFill>
                  <a:srgbClr val="C00000"/>
                </a:solidFill>
              </a:rPr>
              <a:t>a </a:t>
            </a:r>
            <a:r>
              <a:rPr lang="en-US" sz="2800" dirty="0" smtClean="0">
                <a:solidFill>
                  <a:srgbClr val="C00000"/>
                </a:solidFill>
              </a:rPr>
              <a:t>Pristine </a:t>
            </a:r>
            <a:r>
              <a:rPr lang="en-US" sz="2800" dirty="0" smtClean="0">
                <a:solidFill>
                  <a:srgbClr val="C00000"/>
                </a:solidFill>
              </a:rPr>
              <a:t>Forest </a:t>
            </a:r>
            <a:r>
              <a:rPr lang="en-US" sz="2800" dirty="0" smtClean="0">
                <a:solidFill>
                  <a:srgbClr val="C00000"/>
                </a:solidFill>
              </a:rPr>
              <a:t>Landscape                                  with a view of </a:t>
            </a:r>
            <a:r>
              <a:rPr lang="en-US" sz="2800" dirty="0" smtClean="0">
                <a:solidFill>
                  <a:srgbClr val="C00000"/>
                </a:solidFill>
              </a:rPr>
              <a:t>the entire Himalayan Range</a:t>
            </a:r>
            <a:endParaRPr lang="en-US" sz="2800" dirty="0">
              <a:solidFill>
                <a:srgbClr val="C00000"/>
              </a:solidFill>
            </a:endParaRPr>
          </a:p>
        </p:txBody>
      </p:sp>
      <p:pic>
        <p:nvPicPr>
          <p:cNvPr id="5" name="Content Placeholder 4" descr="IMG_9203.JPG"/>
          <p:cNvPicPr>
            <a:picLocks noGrp="1" noChangeAspect="1"/>
          </p:cNvPicPr>
          <p:nvPr>
            <p:ph sz="half" idx="1"/>
          </p:nvPr>
        </p:nvPicPr>
        <p:blipFill>
          <a:blip r:embed="rId2" cstate="print"/>
          <a:stretch>
            <a:fillRect/>
          </a:stretch>
        </p:blipFill>
        <p:spPr>
          <a:xfrm>
            <a:off x="457200" y="2287785"/>
            <a:ext cx="4059238" cy="3044429"/>
          </a:xfrm>
        </p:spPr>
      </p:pic>
      <p:pic>
        <p:nvPicPr>
          <p:cNvPr id="11" name="Content Placeholder 4" descr="IMG_9187.JPG"/>
          <p:cNvPicPr>
            <a:picLocks noGrp="1" noChangeAspect="1"/>
          </p:cNvPicPr>
          <p:nvPr>
            <p:ph sz="half" idx="2"/>
          </p:nvPr>
        </p:nvPicPr>
        <p:blipFill>
          <a:blip r:embed="rId3" cstate="print"/>
          <a:stretch>
            <a:fillRect/>
          </a:stretch>
        </p:blipFill>
        <p:spPr>
          <a:xfrm>
            <a:off x="4648200" y="2289344"/>
            <a:ext cx="4059238" cy="3041312"/>
          </a:xfrm>
        </p:spPr>
      </p:pic>
      <p:pic>
        <p:nvPicPr>
          <p:cNvPr id="12"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sz="2800" b="1" smtClean="0">
                <a:solidFill>
                  <a:srgbClr val="C00000"/>
                </a:solidFill>
              </a:rPr>
              <a:t>TOLU THARLING MONASTERY 2019 </a:t>
            </a:r>
            <a:br>
              <a:rPr sz="2800" b="1" smtClean="0">
                <a:solidFill>
                  <a:srgbClr val="C00000"/>
                </a:solidFill>
              </a:rPr>
            </a:br>
            <a:r>
              <a:rPr sz="2800" b="1" smtClean="0">
                <a:solidFill>
                  <a:srgbClr val="C00000"/>
                </a:solidFill>
              </a:rPr>
              <a:t>AND INTO THE FUTURE</a:t>
            </a:r>
            <a:endParaRPr lang="en-US" sz="2800" dirty="0">
              <a:solidFill>
                <a:srgbClr val="C00000"/>
              </a:solidFill>
            </a:endParaRPr>
          </a:p>
        </p:txBody>
      </p:sp>
      <p:pic>
        <p:nvPicPr>
          <p:cNvPr id="1026" name="Picture 2"/>
          <p:cNvPicPr>
            <a:picLocks noGrp="1" noChangeAspect="1" noChangeArrowheads="1"/>
          </p:cNvPicPr>
          <p:nvPr>
            <p:ph sz="half" idx="1"/>
          </p:nvPr>
        </p:nvPicPr>
        <p:blipFill>
          <a:blip r:embed="rId2"/>
          <a:stretch>
            <a:fillRect/>
          </a:stretch>
        </p:blipFill>
        <p:spPr bwMode="auto">
          <a:xfrm>
            <a:off x="457200" y="1981201"/>
            <a:ext cx="4059238" cy="3322774"/>
          </a:xfrm>
          <a:prstGeom prst="rect">
            <a:avLst/>
          </a:prstGeom>
          <a:noFill/>
          <a:ln w="9525">
            <a:noFill/>
            <a:miter lim="800000"/>
            <a:headEnd/>
            <a:tailEnd/>
          </a:ln>
          <a:effectLst/>
        </p:spPr>
      </p:pic>
      <p:pic>
        <p:nvPicPr>
          <p:cNvPr id="4" name="Content Placeholder 3" descr="IMG_9264 (2).JPG"/>
          <p:cNvPicPr>
            <a:picLocks noChangeAspect="1"/>
          </p:cNvPicPr>
          <p:nvPr/>
        </p:nvPicPr>
        <p:blipFill>
          <a:blip r:embed="rId3" cstate="print"/>
          <a:stretch>
            <a:fillRect/>
          </a:stretch>
        </p:blipFill>
        <p:spPr>
          <a:xfrm>
            <a:off x="7620000" y="228600"/>
            <a:ext cx="1067327" cy="1066800"/>
          </a:xfrm>
          <a:prstGeom prst="rect">
            <a:avLst/>
          </a:prstGeom>
        </p:spPr>
      </p:pic>
      <p:sp>
        <p:nvSpPr>
          <p:cNvPr id="8" name="Content Placeholder 7"/>
          <p:cNvSpPr>
            <a:spLocks noGrp="1"/>
          </p:cNvSpPr>
          <p:nvPr>
            <p:ph sz="half" idx="2"/>
          </p:nvPr>
        </p:nvSpPr>
        <p:spPr/>
        <p:txBody>
          <a:bodyPr/>
          <a:lstStyle/>
          <a:p>
            <a:pPr>
              <a:buNone/>
            </a:pPr>
            <a:endParaRPr lang="en-US" sz="2400" b="1" dirty="0" smtClean="0">
              <a:solidFill>
                <a:schemeClr val="accent5">
                  <a:lumMod val="50000"/>
                </a:schemeClr>
              </a:solidFill>
            </a:endParaRPr>
          </a:p>
          <a:p>
            <a:pPr>
              <a:buNone/>
            </a:pPr>
            <a:r>
              <a:rPr lang="en-US" sz="2400" b="1" dirty="0" smtClean="0">
                <a:solidFill>
                  <a:schemeClr val="accent5">
                    <a:lumMod val="50000"/>
                  </a:schemeClr>
                </a:solidFill>
              </a:rPr>
              <a:t>In </a:t>
            </a:r>
            <a:r>
              <a:rPr lang="en-US" sz="2400" b="1" dirty="0" smtClean="0">
                <a:solidFill>
                  <a:schemeClr val="accent5">
                    <a:lumMod val="50000"/>
                  </a:schemeClr>
                </a:solidFill>
              </a:rPr>
              <a:t>2015, </a:t>
            </a:r>
            <a:r>
              <a:rPr lang="en-US" sz="2400" b="1" dirty="0" smtClean="0">
                <a:solidFill>
                  <a:schemeClr val="accent5">
                    <a:lumMod val="50000"/>
                  </a:schemeClr>
                </a:solidFill>
              </a:rPr>
              <a:t>an </a:t>
            </a:r>
            <a:r>
              <a:rPr lang="en-US" sz="2400" b="1" dirty="0" smtClean="0">
                <a:solidFill>
                  <a:schemeClr val="accent5">
                    <a:lumMod val="50000"/>
                  </a:schemeClr>
                </a:solidFill>
              </a:rPr>
              <a:t>Earthquake measuring 8 on the Richter scale devastated Nepal, and damaged the Monastery radically, leaving only the original main Gonpa Shrine building standing. </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9264 (2).JPG"/>
          <p:cNvPicPr>
            <a:picLocks noChangeAspect="1"/>
          </p:cNvPicPr>
          <p:nvPr/>
        </p:nvPicPr>
        <p:blipFill>
          <a:blip r:embed="rId2" cstate="print"/>
          <a:stretch>
            <a:fillRect/>
          </a:stretch>
        </p:blipFill>
        <p:spPr>
          <a:xfrm>
            <a:off x="7620000" y="228600"/>
            <a:ext cx="1067327" cy="1066800"/>
          </a:xfrm>
          <a:prstGeom prst="rect">
            <a:avLst/>
          </a:prstGeom>
        </p:spPr>
      </p:pic>
      <p:pic>
        <p:nvPicPr>
          <p:cNvPr id="1027" name="Picture 3"/>
          <p:cNvPicPr>
            <a:picLocks noGrp="1" noChangeAspect="1" noChangeArrowheads="1"/>
          </p:cNvPicPr>
          <p:nvPr>
            <p:ph sz="half" idx="2"/>
          </p:nvPr>
        </p:nvPicPr>
        <p:blipFill>
          <a:blip r:embed="rId3"/>
          <a:srcRect/>
          <a:stretch>
            <a:fillRect/>
          </a:stretch>
        </p:blipFill>
        <p:spPr bwMode="auto">
          <a:xfrm>
            <a:off x="4648200" y="2289471"/>
            <a:ext cx="4059238" cy="3041057"/>
          </a:xfrm>
          <a:prstGeom prst="rect">
            <a:avLst/>
          </a:prstGeom>
          <a:noFill/>
          <a:ln w="9525">
            <a:noFill/>
            <a:miter lim="800000"/>
            <a:headEnd/>
            <a:tailEnd/>
          </a:ln>
          <a:effectLst/>
        </p:spPr>
      </p:pic>
      <p:sp>
        <p:nvSpPr>
          <p:cNvPr id="6" name="Content Placeholder 5"/>
          <p:cNvSpPr>
            <a:spLocks noGrp="1"/>
          </p:cNvSpPr>
          <p:nvPr>
            <p:ph sz="half" idx="1"/>
          </p:nvPr>
        </p:nvSpPr>
        <p:spPr/>
        <p:txBody>
          <a:bodyPr>
            <a:normAutofit fontScale="92500" lnSpcReduction="10000"/>
          </a:bodyPr>
          <a:lstStyle/>
          <a:p>
            <a:r>
              <a:rPr lang="en-US" b="1" dirty="0" smtClean="0">
                <a:solidFill>
                  <a:schemeClr val="accent5">
                    <a:lumMod val="50000"/>
                  </a:schemeClr>
                </a:solidFill>
              </a:rPr>
              <a:t>All </a:t>
            </a:r>
            <a:r>
              <a:rPr lang="en-US" b="1" dirty="0" smtClean="0">
                <a:solidFill>
                  <a:schemeClr val="accent5">
                    <a:lumMod val="50000"/>
                  </a:schemeClr>
                </a:solidFill>
              </a:rPr>
              <a:t>compound </a:t>
            </a:r>
            <a:r>
              <a:rPr lang="en-US" b="1" dirty="0" smtClean="0">
                <a:solidFill>
                  <a:schemeClr val="accent5">
                    <a:lumMod val="50000"/>
                  </a:schemeClr>
                </a:solidFill>
              </a:rPr>
              <a:t>buildings were completely </a:t>
            </a:r>
            <a:r>
              <a:rPr lang="en-US" b="1" dirty="0" smtClean="0">
                <a:solidFill>
                  <a:schemeClr val="accent5">
                    <a:lumMod val="50000"/>
                  </a:schemeClr>
                </a:solidFill>
              </a:rPr>
              <a:t>destroyed</a:t>
            </a:r>
          </a:p>
          <a:p>
            <a:endParaRPr lang="en-US" b="1" dirty="0" smtClean="0">
              <a:solidFill>
                <a:schemeClr val="accent5">
                  <a:lumMod val="50000"/>
                </a:schemeClr>
              </a:solidFill>
            </a:endParaRPr>
          </a:p>
          <a:p>
            <a:r>
              <a:rPr lang="en-US" b="1" dirty="0" smtClean="0">
                <a:solidFill>
                  <a:schemeClr val="accent5">
                    <a:lumMod val="50000"/>
                  </a:schemeClr>
                </a:solidFill>
              </a:rPr>
              <a:t> </a:t>
            </a:r>
            <a:r>
              <a:rPr lang="en-US" b="1" dirty="0" smtClean="0">
                <a:solidFill>
                  <a:schemeClr val="accent5">
                    <a:lumMod val="50000"/>
                  </a:schemeClr>
                </a:solidFill>
              </a:rPr>
              <a:t>Two wooden cabins have been </a:t>
            </a:r>
            <a:r>
              <a:rPr lang="en-US" b="1" dirty="0" smtClean="0">
                <a:solidFill>
                  <a:schemeClr val="accent5">
                    <a:lumMod val="50000"/>
                  </a:schemeClr>
                </a:solidFill>
              </a:rPr>
              <a:t>constructed</a:t>
            </a:r>
            <a:endParaRPr lang="en-US" b="1" dirty="0" smtClean="0">
              <a:solidFill>
                <a:schemeClr val="accent5">
                  <a:lumMod val="50000"/>
                </a:schemeClr>
              </a:solidFill>
            </a:endParaRPr>
          </a:p>
          <a:p>
            <a:endParaRPr lang="en-US" b="1" dirty="0" smtClean="0">
              <a:solidFill>
                <a:schemeClr val="accent5">
                  <a:lumMod val="50000"/>
                </a:schemeClr>
              </a:solidFill>
            </a:endParaRPr>
          </a:p>
          <a:p>
            <a:r>
              <a:rPr lang="en-US" b="1" dirty="0" smtClean="0">
                <a:solidFill>
                  <a:schemeClr val="accent5">
                    <a:lumMod val="50000"/>
                  </a:schemeClr>
                </a:solidFill>
              </a:rPr>
              <a:t>Not </a:t>
            </a:r>
            <a:r>
              <a:rPr lang="en-US" b="1" dirty="0" smtClean="0">
                <a:solidFill>
                  <a:schemeClr val="accent5">
                    <a:lumMod val="50000"/>
                  </a:schemeClr>
                </a:solidFill>
              </a:rPr>
              <a:t>secure nor have the necessary facilities to enable the Monastery to remain actively serving the local community.</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3600" b="1" smtClean="0">
                <a:solidFill>
                  <a:srgbClr val="C00000"/>
                </a:solidFill>
              </a:rPr>
              <a:t>Earthquake Damage</a:t>
            </a:r>
            <a:endParaRPr lang="en-US" sz="3600" dirty="0">
              <a:solidFill>
                <a:srgbClr val="C00000"/>
              </a:solidFill>
            </a:endParaRPr>
          </a:p>
        </p:txBody>
      </p:sp>
      <p:pic>
        <p:nvPicPr>
          <p:cNvPr id="5" name="Content Placeholder 4" descr="IMG_9320.JPG"/>
          <p:cNvPicPr>
            <a:picLocks noGrp="1" noChangeAspect="1"/>
          </p:cNvPicPr>
          <p:nvPr>
            <p:ph sz="half" idx="1"/>
          </p:nvPr>
        </p:nvPicPr>
        <p:blipFill>
          <a:blip r:embed="rId2" cstate="print"/>
          <a:stretch>
            <a:fillRect/>
          </a:stretch>
        </p:blipFill>
        <p:spPr>
          <a:xfrm>
            <a:off x="457200" y="2287296"/>
            <a:ext cx="4059238" cy="3045407"/>
          </a:xfrm>
        </p:spPr>
      </p:pic>
      <p:pic>
        <p:nvPicPr>
          <p:cNvPr id="6" name="Content Placeholder 5" descr="IMG_9325.JPG"/>
          <p:cNvPicPr>
            <a:picLocks noGrp="1" noChangeAspect="1"/>
          </p:cNvPicPr>
          <p:nvPr>
            <p:ph sz="half" idx="2"/>
          </p:nvPr>
        </p:nvPicPr>
        <p:blipFill>
          <a:blip r:embed="rId3" cstate="print"/>
          <a:stretch>
            <a:fillRect/>
          </a:stretch>
        </p:blipFill>
        <p:spPr>
          <a:xfrm>
            <a:off x="4648200" y="2287646"/>
            <a:ext cx="4059238" cy="3044708"/>
          </a:xfrm>
        </p:spPr>
      </p:pic>
      <p:pic>
        <p:nvPicPr>
          <p:cNvPr id="7"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3600" b="1" smtClean="0">
                <a:solidFill>
                  <a:srgbClr val="C00000"/>
                </a:solidFill>
              </a:rPr>
              <a:t>Earthquake Damage</a:t>
            </a:r>
            <a:endParaRPr lang="en-US" sz="3600" b="1" dirty="0">
              <a:solidFill>
                <a:srgbClr val="C00000"/>
              </a:solidFill>
            </a:endParaRPr>
          </a:p>
        </p:txBody>
      </p:sp>
      <p:pic>
        <p:nvPicPr>
          <p:cNvPr id="5" name="Content Placeholder 4" descr="IMG_9326.JPG"/>
          <p:cNvPicPr>
            <a:picLocks noGrp="1" noChangeAspect="1"/>
          </p:cNvPicPr>
          <p:nvPr>
            <p:ph sz="half" idx="1"/>
          </p:nvPr>
        </p:nvPicPr>
        <p:blipFill>
          <a:blip r:embed="rId2" cstate="print"/>
          <a:stretch>
            <a:fillRect/>
          </a:stretch>
        </p:blipFill>
        <p:spPr>
          <a:xfrm>
            <a:off x="457200" y="2287924"/>
            <a:ext cx="4059238" cy="3044151"/>
          </a:xfrm>
        </p:spPr>
      </p:pic>
      <p:pic>
        <p:nvPicPr>
          <p:cNvPr id="6" name="Content Placeholder 5" descr="IMG_9327.JPG"/>
          <p:cNvPicPr>
            <a:picLocks noGrp="1" noChangeAspect="1"/>
          </p:cNvPicPr>
          <p:nvPr>
            <p:ph sz="half" idx="2"/>
          </p:nvPr>
        </p:nvPicPr>
        <p:blipFill>
          <a:blip r:embed="rId3" cstate="print"/>
          <a:stretch>
            <a:fillRect/>
          </a:stretch>
        </p:blipFill>
        <p:spPr>
          <a:xfrm>
            <a:off x="4648200" y="2287493"/>
            <a:ext cx="4059238" cy="3045014"/>
          </a:xfrm>
        </p:spPr>
      </p:pic>
      <p:pic>
        <p:nvPicPr>
          <p:cNvPr id="7"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3600" b="1" smtClean="0">
                <a:solidFill>
                  <a:srgbClr val="C00000"/>
                </a:solidFill>
              </a:rPr>
              <a:t>Earthquake Damage</a:t>
            </a:r>
            <a:endParaRPr lang="en-US" sz="3600" dirty="0"/>
          </a:p>
        </p:txBody>
      </p:sp>
      <p:pic>
        <p:nvPicPr>
          <p:cNvPr id="5" name="Content Placeholder 4" descr="IMG_9329.JPG"/>
          <p:cNvPicPr>
            <a:picLocks noGrp="1" noChangeAspect="1"/>
          </p:cNvPicPr>
          <p:nvPr>
            <p:ph sz="half" idx="1"/>
          </p:nvPr>
        </p:nvPicPr>
        <p:blipFill>
          <a:blip r:embed="rId2" cstate="print"/>
          <a:stretch>
            <a:fillRect/>
          </a:stretch>
        </p:blipFill>
        <p:spPr>
          <a:xfrm>
            <a:off x="457200" y="2287377"/>
            <a:ext cx="4059238" cy="3045245"/>
          </a:xfrm>
        </p:spPr>
      </p:pic>
      <p:pic>
        <p:nvPicPr>
          <p:cNvPr id="6" name="Content Placeholder 5" descr="IMG_9331.JPG"/>
          <p:cNvPicPr>
            <a:picLocks noGrp="1" noChangeAspect="1"/>
          </p:cNvPicPr>
          <p:nvPr>
            <p:ph sz="half" idx="2"/>
          </p:nvPr>
        </p:nvPicPr>
        <p:blipFill>
          <a:blip r:embed="rId3" cstate="print"/>
          <a:stretch>
            <a:fillRect/>
          </a:stretch>
        </p:blipFill>
        <p:spPr>
          <a:xfrm>
            <a:off x="4648200" y="2287934"/>
            <a:ext cx="4059238" cy="3044132"/>
          </a:xfrm>
        </p:spPr>
      </p:pic>
      <p:pic>
        <p:nvPicPr>
          <p:cNvPr id="7"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normAutofit fontScale="85000" lnSpcReduction="10000"/>
          </a:bodyPr>
          <a:lstStyle/>
          <a:p>
            <a:pPr algn="ctr">
              <a:buNone/>
            </a:pPr>
            <a:r>
              <a:rPr lang="en-US" b="1" u="sng" dirty="0" smtClean="0"/>
              <a:t>VISION</a:t>
            </a:r>
            <a:r>
              <a:rPr lang="en-US" b="1" dirty="0" smtClean="0">
                <a:solidFill>
                  <a:schemeClr val="accent5">
                    <a:lumMod val="50000"/>
                  </a:schemeClr>
                </a:solidFill>
              </a:rPr>
              <a:t> </a:t>
            </a:r>
            <a:endParaRPr lang="en-US" b="1" dirty="0" smtClean="0">
              <a:solidFill>
                <a:schemeClr val="accent5">
                  <a:lumMod val="50000"/>
                </a:schemeClr>
              </a:solidFill>
            </a:endParaRPr>
          </a:p>
          <a:p>
            <a:pPr algn="ctr">
              <a:buNone/>
            </a:pPr>
            <a:endParaRPr lang="en-US" b="1" dirty="0" smtClean="0">
              <a:solidFill>
                <a:schemeClr val="accent5">
                  <a:lumMod val="50000"/>
                </a:schemeClr>
              </a:solidFill>
            </a:endParaRPr>
          </a:p>
          <a:p>
            <a:pPr algn="ctr">
              <a:buNone/>
            </a:pPr>
            <a:r>
              <a:rPr lang="en-US" b="1" dirty="0" smtClean="0">
                <a:solidFill>
                  <a:schemeClr val="accent5">
                    <a:lumMod val="50000"/>
                  </a:schemeClr>
                </a:solidFill>
              </a:rPr>
              <a:t>Tolu Tharling Monastery envisions that the unique ancestral lineage of Nyingma Dzogchen teaching and practice is preserved and passed on for the benefit of all beings </a:t>
            </a:r>
            <a:endParaRPr lang="en-US" b="1" dirty="0" smtClean="0">
              <a:solidFill>
                <a:schemeClr val="accent5">
                  <a:lumMod val="50000"/>
                </a:schemeClr>
              </a:solidFill>
            </a:endParaRPr>
          </a:p>
          <a:p>
            <a:pPr>
              <a:buNone/>
            </a:pPr>
            <a:endParaRPr lang="en-US" b="1" dirty="0" smtClean="0">
              <a:solidFill>
                <a:schemeClr val="accent5">
                  <a:lumMod val="50000"/>
                </a:schemeClr>
              </a:solidFill>
            </a:endParaRPr>
          </a:p>
          <a:p>
            <a:pPr algn="ctr">
              <a:buNone/>
            </a:pPr>
            <a:r>
              <a:rPr lang="en-US" b="1" u="sng" dirty="0" smtClean="0"/>
              <a:t>MISSION</a:t>
            </a:r>
            <a:r>
              <a:rPr lang="en-US" b="1" u="sng" dirty="0" smtClean="0">
                <a:solidFill>
                  <a:schemeClr val="accent5">
                    <a:lumMod val="50000"/>
                  </a:schemeClr>
                </a:solidFill>
              </a:rPr>
              <a:t> </a:t>
            </a:r>
          </a:p>
          <a:p>
            <a:pPr algn="ctr">
              <a:buNone/>
            </a:pPr>
            <a:endParaRPr lang="en-US" b="1" u="sng" dirty="0" smtClean="0">
              <a:solidFill>
                <a:schemeClr val="accent5">
                  <a:lumMod val="50000"/>
                </a:schemeClr>
              </a:solidFill>
            </a:endParaRPr>
          </a:p>
          <a:p>
            <a:pPr algn="ctr">
              <a:buNone/>
            </a:pPr>
            <a:r>
              <a:rPr lang="en-US" b="1" dirty="0" smtClean="0">
                <a:solidFill>
                  <a:schemeClr val="accent5">
                    <a:lumMod val="50000"/>
                  </a:schemeClr>
                </a:solidFill>
              </a:rPr>
              <a:t>Tolu Tharling Monastery strives to ensure the renewal and building of its ability to provide Dharma education and support to the local Sherpa community, as well as other practitioners both national and internationally </a:t>
            </a:r>
            <a:endParaRPr lang="en-US" b="1" dirty="0">
              <a:solidFill>
                <a:schemeClr val="accent5">
                  <a:lumMod val="50000"/>
                </a:schemeClr>
              </a:solidFill>
            </a:endParaRPr>
          </a:p>
        </p:txBody>
      </p:sp>
      <p:sp>
        <p:nvSpPr>
          <p:cNvPr id="10" name="Title 9"/>
          <p:cNvSpPr>
            <a:spLocks noGrp="1"/>
          </p:cNvSpPr>
          <p:nvPr>
            <p:ph type="title"/>
          </p:nvPr>
        </p:nvSpPr>
        <p:spPr>
          <a:xfrm>
            <a:off x="457200" y="457200"/>
            <a:ext cx="8229600" cy="1219200"/>
          </a:xfrm>
        </p:spPr>
        <p:txBody>
          <a:bodyPr>
            <a:noAutofit/>
          </a:bodyPr>
          <a:lstStyle/>
          <a:p>
            <a:r>
              <a:rPr sz="3200" smtClean="0">
                <a:solidFill>
                  <a:srgbClr val="C00000"/>
                </a:solidFill>
              </a:rPr>
              <a:t/>
            </a:r>
            <a:br>
              <a:rPr sz="3200" smtClean="0">
                <a:solidFill>
                  <a:srgbClr val="C00000"/>
                </a:solidFill>
              </a:rPr>
            </a:br>
            <a:r>
              <a:rPr sz="3200" b="1" smtClean="0">
                <a:solidFill>
                  <a:srgbClr val="C00000"/>
                </a:solidFill>
              </a:rPr>
              <a:t>VISION</a:t>
            </a:r>
            <a:r>
              <a:rPr sz="3200" b="1" smtClean="0">
                <a:solidFill>
                  <a:srgbClr val="C00000"/>
                </a:solidFill>
              </a:rPr>
              <a:t>, MISSION AND OBJECTIVES </a:t>
            </a:r>
            <a:br>
              <a:rPr sz="3200" b="1" smtClean="0">
                <a:solidFill>
                  <a:srgbClr val="C00000"/>
                </a:solidFill>
              </a:rPr>
            </a:br>
            <a:endParaRPr lang="en-US" sz="3200" dirty="0">
              <a:solidFill>
                <a:srgbClr val="C00000"/>
              </a:solidFill>
            </a:endParaRPr>
          </a:p>
        </p:txBody>
      </p:sp>
      <p:pic>
        <p:nvPicPr>
          <p:cNvPr id="7"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noAutofit/>
          </a:bodyPr>
          <a:lstStyle/>
          <a:p>
            <a:pPr marL="514350" indent="-514350">
              <a:buFont typeface="+mj-lt"/>
              <a:buAutoNum type="arabicPeriod"/>
            </a:pPr>
            <a:r>
              <a:rPr lang="en-US" sz="2200" b="1" dirty="0" smtClean="0">
                <a:solidFill>
                  <a:schemeClr val="accent5">
                    <a:lumMod val="50000"/>
                  </a:schemeClr>
                </a:solidFill>
              </a:rPr>
              <a:t>To </a:t>
            </a:r>
            <a:r>
              <a:rPr lang="en-US" sz="2200" b="1" dirty="0" smtClean="0">
                <a:solidFill>
                  <a:schemeClr val="accent5">
                    <a:lumMod val="50000"/>
                  </a:schemeClr>
                </a:solidFill>
              </a:rPr>
              <a:t>preserve the Main Shrine Building and temples, as well as rebuild the Monastery facility to act as a central hub for Buddhist learning and practice within Eastern Nepal (Solu Kumbu/Okhaldunga district). </a:t>
            </a:r>
          </a:p>
          <a:p>
            <a:pPr marL="514350" indent="-514350">
              <a:buFont typeface="+mj-lt"/>
              <a:buAutoNum type="arabicPeriod"/>
            </a:pPr>
            <a:r>
              <a:rPr lang="en-US" sz="2200" b="1" dirty="0" smtClean="0">
                <a:solidFill>
                  <a:schemeClr val="accent5">
                    <a:lumMod val="50000"/>
                  </a:schemeClr>
                </a:solidFill>
              </a:rPr>
              <a:t>To </a:t>
            </a:r>
            <a:r>
              <a:rPr lang="en-US" sz="2200" b="1" dirty="0" smtClean="0">
                <a:solidFill>
                  <a:schemeClr val="accent5">
                    <a:lumMod val="50000"/>
                  </a:schemeClr>
                </a:solidFill>
              </a:rPr>
              <a:t>provide ongoing services and support to the local community including birth, marriage, death ceremonies, as well as annual local deity Pujas etc. </a:t>
            </a:r>
            <a:endParaRPr lang="en-US" sz="2200" b="1" dirty="0" smtClean="0">
              <a:solidFill>
                <a:schemeClr val="accent5">
                  <a:lumMod val="50000"/>
                </a:schemeClr>
              </a:solidFill>
            </a:endParaRPr>
          </a:p>
          <a:p>
            <a:pPr marL="514350" indent="-514350">
              <a:buFont typeface="+mj-lt"/>
              <a:buAutoNum type="arabicPeriod"/>
            </a:pPr>
            <a:r>
              <a:rPr lang="en-US" sz="2200" b="1" dirty="0" smtClean="0">
                <a:solidFill>
                  <a:schemeClr val="accent5">
                    <a:lumMod val="50000"/>
                  </a:schemeClr>
                </a:solidFill>
              </a:rPr>
              <a:t>To </a:t>
            </a:r>
            <a:r>
              <a:rPr lang="en-US" sz="2200" b="1" dirty="0" smtClean="0">
                <a:solidFill>
                  <a:schemeClr val="accent5">
                    <a:lumMod val="50000"/>
                  </a:schemeClr>
                </a:solidFill>
              </a:rPr>
              <a:t>house and educate monastic and lay adult practitioners at the Monastery. </a:t>
            </a:r>
          </a:p>
          <a:p>
            <a:pPr marL="514350" indent="-514350">
              <a:buFont typeface="+mj-lt"/>
              <a:buAutoNum type="arabicPeriod"/>
            </a:pPr>
            <a:r>
              <a:rPr lang="en-US" sz="2200" b="1" dirty="0" smtClean="0">
                <a:solidFill>
                  <a:schemeClr val="accent5">
                    <a:lumMod val="50000"/>
                  </a:schemeClr>
                </a:solidFill>
              </a:rPr>
              <a:t>To </a:t>
            </a:r>
            <a:r>
              <a:rPr lang="en-US" sz="2200" b="1" dirty="0" smtClean="0">
                <a:solidFill>
                  <a:schemeClr val="accent5">
                    <a:lumMod val="50000"/>
                  </a:schemeClr>
                </a:solidFill>
              </a:rPr>
              <a:t>provide dharma as well as main stream education for underprivileged children, especially girl children. </a:t>
            </a:r>
          </a:p>
          <a:p>
            <a:pPr marL="514350" indent="-514350">
              <a:buFont typeface="+mj-lt"/>
              <a:buAutoNum type="arabicPeriod"/>
            </a:pPr>
            <a:endParaRPr lang="en-US" sz="2200" b="1" dirty="0" smtClean="0">
              <a:solidFill>
                <a:schemeClr val="accent5">
                  <a:lumMod val="50000"/>
                </a:schemeClr>
              </a:solidFill>
            </a:endParaRPr>
          </a:p>
          <a:p>
            <a:pPr marL="514350" indent="-514350">
              <a:buFont typeface="+mj-lt"/>
              <a:buAutoNum type="arabicPeriod"/>
            </a:pPr>
            <a:endParaRPr lang="en-US" sz="2200" b="1" dirty="0">
              <a:solidFill>
                <a:schemeClr val="accent5">
                  <a:lumMod val="50000"/>
                </a:schemeClr>
              </a:solidFill>
            </a:endParaRPr>
          </a:p>
        </p:txBody>
      </p:sp>
      <p:sp>
        <p:nvSpPr>
          <p:cNvPr id="10" name="Title 9"/>
          <p:cNvSpPr>
            <a:spLocks noGrp="1"/>
          </p:cNvSpPr>
          <p:nvPr>
            <p:ph type="title"/>
          </p:nvPr>
        </p:nvSpPr>
        <p:spPr>
          <a:xfrm>
            <a:off x="457200" y="457200"/>
            <a:ext cx="8229600" cy="1219200"/>
          </a:xfrm>
        </p:spPr>
        <p:txBody>
          <a:bodyPr>
            <a:noAutofit/>
          </a:bodyPr>
          <a:lstStyle/>
          <a:p>
            <a:r>
              <a:rPr sz="3200" u="sng" smtClean="0">
                <a:solidFill>
                  <a:schemeClr val="tx1"/>
                </a:solidFill>
              </a:rPr>
              <a:t/>
            </a:r>
            <a:br>
              <a:rPr sz="3200" u="sng" smtClean="0">
                <a:solidFill>
                  <a:schemeClr val="tx1"/>
                </a:solidFill>
              </a:rPr>
            </a:br>
            <a:r>
              <a:rPr sz="3200" b="1" smtClean="0">
                <a:solidFill>
                  <a:schemeClr val="tx1"/>
                </a:solidFill>
              </a:rPr>
              <a:t>OBJECTIVES: </a:t>
            </a:r>
            <a:r>
              <a:rPr sz="3200" b="1" u="sng" smtClean="0">
                <a:solidFill>
                  <a:schemeClr val="tx1"/>
                </a:solidFill>
              </a:rPr>
              <a:t/>
            </a:r>
            <a:br>
              <a:rPr sz="3200" b="1" u="sng" smtClean="0">
                <a:solidFill>
                  <a:schemeClr val="tx1"/>
                </a:solidFill>
              </a:rPr>
            </a:br>
            <a:endParaRPr lang="en-US" sz="3200" u="sng" dirty="0">
              <a:solidFill>
                <a:schemeClr val="tx1"/>
              </a:solidFill>
            </a:endParaRPr>
          </a:p>
        </p:txBody>
      </p:sp>
      <p:pic>
        <p:nvPicPr>
          <p:cNvPr id="7" name="Content Placeholder 3" descr="IMG_9264 (2).JPG"/>
          <p:cNvPicPr>
            <a:picLocks noChangeAspect="1"/>
          </p:cNvPicPr>
          <p:nvPr/>
        </p:nvPicPr>
        <p:blipFill>
          <a:blip r:embed="rId2"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noAutofit/>
          </a:bodyPr>
          <a:lstStyle/>
          <a:p>
            <a:pPr marL="514350" indent="-514350">
              <a:buFont typeface="+mj-lt"/>
              <a:buAutoNum type="arabicPeriod" startAt="5"/>
            </a:pPr>
            <a:r>
              <a:rPr lang="en-US" sz="2200" b="1" dirty="0" smtClean="0">
                <a:solidFill>
                  <a:schemeClr val="accent5">
                    <a:lumMod val="50000"/>
                  </a:schemeClr>
                </a:solidFill>
              </a:rPr>
              <a:t>To </a:t>
            </a:r>
            <a:r>
              <a:rPr lang="en-US" sz="2200" b="1" dirty="0" smtClean="0">
                <a:solidFill>
                  <a:schemeClr val="accent5">
                    <a:lumMod val="50000"/>
                  </a:schemeClr>
                </a:solidFill>
              </a:rPr>
              <a:t>offer facilities for practitioners to complete long term 3 year retreats. </a:t>
            </a:r>
          </a:p>
          <a:p>
            <a:pPr marL="514350" indent="-514350">
              <a:buFont typeface="+mj-lt"/>
              <a:buAutoNum type="arabicPeriod" startAt="5"/>
            </a:pPr>
            <a:r>
              <a:rPr lang="en-US" sz="2200" b="1" dirty="0" smtClean="0">
                <a:solidFill>
                  <a:schemeClr val="accent5">
                    <a:lumMod val="50000"/>
                  </a:schemeClr>
                </a:solidFill>
              </a:rPr>
              <a:t>To </a:t>
            </a:r>
            <a:r>
              <a:rPr lang="en-US" sz="2200" b="1" dirty="0" smtClean="0">
                <a:solidFill>
                  <a:schemeClr val="accent5">
                    <a:lumMod val="50000"/>
                  </a:schemeClr>
                </a:solidFill>
              </a:rPr>
              <a:t>ensure the rehabilitation and protection of local holy sites, including Mani Walls, Stupas, and the holy caves of Guru Padmasambhava and Ekajati in the area. </a:t>
            </a:r>
          </a:p>
          <a:p>
            <a:pPr marL="514350" indent="-514350">
              <a:buFont typeface="+mj-lt"/>
              <a:buAutoNum type="arabicPeriod" startAt="5"/>
            </a:pPr>
            <a:r>
              <a:rPr lang="en-US" sz="2200" b="1" dirty="0" smtClean="0">
                <a:solidFill>
                  <a:schemeClr val="accent5">
                    <a:lumMod val="50000"/>
                  </a:schemeClr>
                </a:solidFill>
              </a:rPr>
              <a:t>To </a:t>
            </a:r>
            <a:r>
              <a:rPr lang="en-US" sz="2200" b="1" dirty="0" smtClean="0">
                <a:solidFill>
                  <a:schemeClr val="accent5">
                    <a:lumMod val="50000"/>
                  </a:schemeClr>
                </a:solidFill>
              </a:rPr>
              <a:t>ensure the protection of the local forest, animals, as well as local Sherpa culture of Cattle herding by monitoring and controlling illegal hunting, wood cutting and squatting within the local area. </a:t>
            </a:r>
          </a:p>
          <a:p>
            <a:pPr marL="514350" indent="-514350">
              <a:buFont typeface="+mj-lt"/>
              <a:buAutoNum type="arabicPeriod" startAt="5"/>
            </a:pPr>
            <a:r>
              <a:rPr lang="en-US" sz="2200" b="1" dirty="0" smtClean="0">
                <a:solidFill>
                  <a:schemeClr val="accent5">
                    <a:lumMod val="50000"/>
                  </a:schemeClr>
                </a:solidFill>
              </a:rPr>
              <a:t>To </a:t>
            </a:r>
            <a:r>
              <a:rPr lang="en-US" sz="2200" b="1" dirty="0" smtClean="0">
                <a:solidFill>
                  <a:schemeClr val="accent5">
                    <a:lumMod val="50000"/>
                  </a:schemeClr>
                </a:solidFill>
              </a:rPr>
              <a:t>support the continuation of Buddha Dharma practice within Eastern Nepal by inviting other lineage holders to build practice centers within the area. </a:t>
            </a:r>
          </a:p>
          <a:p>
            <a:pPr marL="514350" indent="-514350">
              <a:buFont typeface="+mj-lt"/>
              <a:buAutoNum type="arabicPeriod" startAt="5"/>
            </a:pPr>
            <a:endParaRPr lang="en-US" sz="2200" b="1" dirty="0" smtClean="0"/>
          </a:p>
          <a:p>
            <a:pPr marL="514350" indent="-514350">
              <a:buFont typeface="+mj-lt"/>
              <a:buAutoNum type="arabicPeriod" startAt="5"/>
            </a:pPr>
            <a:endParaRPr lang="en-US" sz="2200" b="1" dirty="0"/>
          </a:p>
        </p:txBody>
      </p:sp>
      <p:sp>
        <p:nvSpPr>
          <p:cNvPr id="10" name="Title 9"/>
          <p:cNvSpPr>
            <a:spLocks noGrp="1"/>
          </p:cNvSpPr>
          <p:nvPr>
            <p:ph type="title"/>
          </p:nvPr>
        </p:nvSpPr>
        <p:spPr>
          <a:xfrm>
            <a:off x="457200" y="0"/>
            <a:ext cx="8229600" cy="1219200"/>
          </a:xfrm>
        </p:spPr>
        <p:txBody>
          <a:bodyPr>
            <a:noAutofit/>
          </a:bodyPr>
          <a:lstStyle/>
          <a:p>
            <a:r>
              <a:rPr sz="3200" b="1" smtClean="0">
                <a:solidFill>
                  <a:schemeClr val="tx1"/>
                </a:solidFill>
              </a:rPr>
              <a:t>OBJECTIVES:</a:t>
            </a:r>
            <a:endParaRPr lang="en-US" sz="3200" dirty="0">
              <a:solidFill>
                <a:srgbClr val="C00000"/>
              </a:solidFill>
            </a:endParaRPr>
          </a:p>
        </p:txBody>
      </p:sp>
      <p:pic>
        <p:nvPicPr>
          <p:cNvPr id="7" name="Content Placeholder 3" descr="IMG_9264 (2).JPG"/>
          <p:cNvPicPr>
            <a:picLocks noChangeAspect="1"/>
          </p:cNvPicPr>
          <p:nvPr/>
        </p:nvPicPr>
        <p:blipFill>
          <a:blip r:embed="rId2"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457200"/>
            <a:ext cx="8229600" cy="1219200"/>
          </a:xfrm>
        </p:spPr>
        <p:txBody>
          <a:bodyPr>
            <a:noAutofit/>
          </a:bodyPr>
          <a:lstStyle/>
          <a:p>
            <a:r>
              <a:rPr sz="2400" smtClean="0">
                <a:solidFill>
                  <a:srgbClr val="C00000"/>
                </a:solidFill>
              </a:rPr>
              <a:t/>
            </a:r>
            <a:br>
              <a:rPr sz="2400" smtClean="0">
                <a:solidFill>
                  <a:srgbClr val="C00000"/>
                </a:solidFill>
              </a:rPr>
            </a:br>
            <a:r>
              <a:rPr sz="2400" b="1" smtClean="0">
                <a:solidFill>
                  <a:srgbClr val="C00000"/>
                </a:solidFill>
              </a:rPr>
              <a:t>MONASTERY PRESERVATION PROJECTS </a:t>
            </a:r>
            <a:r>
              <a:rPr sz="2400" b="1" smtClean="0">
                <a:solidFill>
                  <a:srgbClr val="C00000"/>
                </a:solidFill>
              </a:rPr>
              <a:t/>
            </a:r>
            <a:br>
              <a:rPr sz="2400" b="1" smtClean="0">
                <a:solidFill>
                  <a:srgbClr val="C00000"/>
                </a:solidFill>
              </a:rPr>
            </a:br>
            <a:r>
              <a:rPr sz="2400" b="1" smtClean="0">
                <a:solidFill>
                  <a:srgbClr val="C00000"/>
                </a:solidFill>
              </a:rPr>
              <a:t>MONASTERY COMPOUND</a:t>
            </a:r>
            <a:br>
              <a:rPr sz="2400" b="1" smtClean="0">
                <a:solidFill>
                  <a:srgbClr val="C00000"/>
                </a:solidFill>
              </a:rPr>
            </a:br>
            <a:endParaRPr lang="en-US" sz="2400" dirty="0">
              <a:solidFill>
                <a:srgbClr val="C00000"/>
              </a:solidFill>
            </a:endParaRPr>
          </a:p>
        </p:txBody>
      </p:sp>
      <p:pic>
        <p:nvPicPr>
          <p:cNvPr id="2050" name="Picture 2"/>
          <p:cNvPicPr>
            <a:picLocks noGrp="1" noChangeAspect="1" noChangeArrowheads="1"/>
          </p:cNvPicPr>
          <p:nvPr>
            <p:ph sz="half" idx="1"/>
          </p:nvPr>
        </p:nvPicPr>
        <p:blipFill>
          <a:blip r:embed="rId2"/>
          <a:stretch>
            <a:fillRect/>
          </a:stretch>
        </p:blipFill>
        <p:spPr bwMode="auto">
          <a:xfrm>
            <a:off x="462756" y="2319337"/>
            <a:ext cx="4048125" cy="2981325"/>
          </a:xfrm>
          <a:prstGeom prst="rect">
            <a:avLst/>
          </a:prstGeom>
          <a:noFill/>
          <a:ln w="9525">
            <a:noFill/>
            <a:miter lim="800000"/>
            <a:headEnd/>
            <a:tailEnd/>
          </a:ln>
          <a:effectLst/>
        </p:spPr>
      </p:pic>
      <p:sp>
        <p:nvSpPr>
          <p:cNvPr id="8" name="Content Placeholder 7"/>
          <p:cNvSpPr>
            <a:spLocks noGrp="1"/>
          </p:cNvSpPr>
          <p:nvPr>
            <p:ph sz="half" idx="2"/>
          </p:nvPr>
        </p:nvSpPr>
        <p:spPr/>
        <p:txBody>
          <a:bodyPr>
            <a:normAutofit lnSpcReduction="10000"/>
          </a:bodyPr>
          <a:lstStyle/>
          <a:p>
            <a:pPr>
              <a:buNone/>
            </a:pPr>
            <a:r>
              <a:rPr lang="en-US" sz="2800" b="1" dirty="0" smtClean="0">
                <a:solidFill>
                  <a:srgbClr val="C00000"/>
                </a:solidFill>
              </a:rPr>
              <a:t>Project </a:t>
            </a:r>
            <a:r>
              <a:rPr lang="en-US" sz="2800" b="1" dirty="0" smtClean="0">
                <a:solidFill>
                  <a:srgbClr val="C00000"/>
                </a:solidFill>
              </a:rPr>
              <a:t>01: </a:t>
            </a:r>
            <a:endParaRPr lang="en-US" sz="2800" b="1" dirty="0" smtClean="0">
              <a:solidFill>
                <a:srgbClr val="C00000"/>
              </a:solidFill>
            </a:endParaRPr>
          </a:p>
          <a:p>
            <a:pPr>
              <a:buNone/>
            </a:pPr>
            <a:r>
              <a:rPr lang="en-US" sz="2800" b="1" dirty="0" smtClean="0">
                <a:solidFill>
                  <a:srgbClr val="C00000"/>
                </a:solidFill>
              </a:rPr>
              <a:t>Main Shrine Building </a:t>
            </a:r>
            <a:r>
              <a:rPr lang="en-US" sz="2800" b="1" dirty="0" smtClean="0">
                <a:solidFill>
                  <a:srgbClr val="C00000"/>
                </a:solidFill>
              </a:rPr>
              <a:t/>
            </a:r>
            <a:br>
              <a:rPr lang="en-US" sz="2800" b="1" dirty="0" smtClean="0">
                <a:solidFill>
                  <a:srgbClr val="C00000"/>
                </a:solidFill>
              </a:rPr>
            </a:br>
            <a:endParaRPr lang="en-US" dirty="0" smtClean="0"/>
          </a:p>
          <a:p>
            <a:r>
              <a:rPr lang="en-US" dirty="0" smtClean="0"/>
              <a:t>Structural Support</a:t>
            </a:r>
          </a:p>
          <a:p>
            <a:r>
              <a:rPr lang="en-US" dirty="0" smtClean="0"/>
              <a:t>Roof Repair</a:t>
            </a:r>
          </a:p>
          <a:p>
            <a:r>
              <a:rPr lang="en-US" dirty="0" smtClean="0"/>
              <a:t>Security</a:t>
            </a:r>
          </a:p>
          <a:p>
            <a:r>
              <a:rPr lang="en-US" dirty="0" smtClean="0"/>
              <a:t>Lighting</a:t>
            </a:r>
          </a:p>
          <a:p>
            <a:r>
              <a:rPr lang="en-US" dirty="0" smtClean="0"/>
              <a:t>Shrine and Mural renovation</a:t>
            </a:r>
          </a:p>
          <a:p>
            <a:r>
              <a:rPr lang="en-US" dirty="0" smtClean="0"/>
              <a:t>Stupa Repair</a:t>
            </a:r>
            <a:endParaRPr lang="en-US" dirty="0"/>
          </a:p>
        </p:txBody>
      </p:sp>
      <p:pic>
        <p:nvPicPr>
          <p:cNvPr id="7"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sp>
        <p:nvSpPr>
          <p:cNvPr id="6" name="TextBox 5"/>
          <p:cNvSpPr txBox="1"/>
          <p:nvPr/>
        </p:nvSpPr>
        <p:spPr>
          <a:xfrm>
            <a:off x="990600" y="5638800"/>
            <a:ext cx="3266151" cy="369332"/>
          </a:xfrm>
          <a:prstGeom prst="rect">
            <a:avLst/>
          </a:prstGeom>
          <a:noFill/>
        </p:spPr>
        <p:txBody>
          <a:bodyPr wrap="none" rtlCol="0">
            <a:spAutoFit/>
          </a:bodyPr>
          <a:lstStyle/>
          <a:p>
            <a:r>
              <a:rPr lang="en-US" b="1" dirty="0" smtClean="0">
                <a:solidFill>
                  <a:srgbClr val="FF0000"/>
                </a:solidFill>
              </a:rPr>
              <a:t>URGENT PRIORITY STATUS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Autofit/>
          </a:bodyPr>
          <a:lstStyle/>
          <a:p>
            <a:r>
              <a:rPr sz="2800" b="1" smtClean="0">
                <a:solidFill>
                  <a:srgbClr val="C00000"/>
                </a:solidFill>
              </a:rPr>
              <a:t/>
            </a:r>
            <a:br>
              <a:rPr sz="2800" b="1" smtClean="0">
                <a:solidFill>
                  <a:srgbClr val="C00000"/>
                </a:solidFill>
              </a:rPr>
            </a:br>
            <a:r>
              <a:rPr sz="2800" b="1" smtClean="0">
                <a:solidFill>
                  <a:srgbClr val="C00000"/>
                </a:solidFill>
              </a:rPr>
              <a:t>Project 02: </a:t>
            </a:r>
            <a:r>
              <a:rPr sz="2800" b="1" smtClean="0">
                <a:solidFill>
                  <a:srgbClr val="C00000"/>
                </a:solidFill>
              </a:rPr>
              <a:t> </a:t>
            </a:r>
            <a:br>
              <a:rPr sz="2800" b="1" smtClean="0">
                <a:solidFill>
                  <a:srgbClr val="C00000"/>
                </a:solidFill>
              </a:rPr>
            </a:br>
            <a:r>
              <a:rPr sz="2800" b="1" smtClean="0">
                <a:solidFill>
                  <a:srgbClr val="C00000"/>
                </a:solidFill>
              </a:rPr>
              <a:t>Mani </a:t>
            </a:r>
            <a:r>
              <a:rPr sz="2800" b="1" smtClean="0">
                <a:solidFill>
                  <a:srgbClr val="C00000"/>
                </a:solidFill>
              </a:rPr>
              <a:t>Lhakhang </a:t>
            </a:r>
            <a:r>
              <a:rPr sz="2800" b="1" smtClean="0">
                <a:solidFill>
                  <a:srgbClr val="C00000"/>
                </a:solidFill>
              </a:rPr>
              <a:t>Prayer </a:t>
            </a:r>
            <a:r>
              <a:rPr sz="2800" b="1" smtClean="0">
                <a:solidFill>
                  <a:srgbClr val="C00000"/>
                </a:solidFill>
              </a:rPr>
              <a:t>Wheel </a:t>
            </a:r>
            <a:r>
              <a:rPr sz="2800" b="1" smtClean="0">
                <a:solidFill>
                  <a:srgbClr val="C00000"/>
                </a:solidFill>
              </a:rPr>
              <a:t>Temple</a:t>
            </a:r>
            <a:endParaRPr lang="en-US" sz="2800" b="1" dirty="0">
              <a:solidFill>
                <a:srgbClr val="C00000"/>
              </a:solidFill>
            </a:endParaRPr>
          </a:p>
        </p:txBody>
      </p:sp>
      <p:sp>
        <p:nvSpPr>
          <p:cNvPr id="8" name="Content Placeholder 7"/>
          <p:cNvSpPr>
            <a:spLocks noGrp="1"/>
          </p:cNvSpPr>
          <p:nvPr>
            <p:ph sz="half" idx="2"/>
          </p:nvPr>
        </p:nvSpPr>
        <p:spPr/>
        <p:txBody>
          <a:bodyPr>
            <a:normAutofit/>
          </a:bodyPr>
          <a:lstStyle/>
          <a:p>
            <a:pPr>
              <a:buNone/>
            </a:pPr>
            <a:endParaRPr lang="en-US" u="sng" dirty="0" smtClean="0"/>
          </a:p>
          <a:p>
            <a:pPr>
              <a:buNone/>
            </a:pPr>
            <a:r>
              <a:rPr lang="en-US" sz="2400" b="1" u="sng" dirty="0" smtClean="0">
                <a:solidFill>
                  <a:srgbClr val="C00000"/>
                </a:solidFill>
              </a:rPr>
              <a:t>Requirements:</a:t>
            </a:r>
          </a:p>
          <a:p>
            <a:r>
              <a:rPr lang="en-US" dirty="0" smtClean="0"/>
              <a:t>Structural Support</a:t>
            </a:r>
          </a:p>
          <a:p>
            <a:r>
              <a:rPr lang="en-US" dirty="0" smtClean="0"/>
              <a:t>Roof</a:t>
            </a:r>
          </a:p>
          <a:p>
            <a:r>
              <a:rPr lang="en-US" dirty="0" smtClean="0"/>
              <a:t>Flooring</a:t>
            </a:r>
          </a:p>
          <a:p>
            <a:r>
              <a:rPr lang="en-US" dirty="0" smtClean="0"/>
              <a:t>Lighting</a:t>
            </a:r>
          </a:p>
          <a:p>
            <a:r>
              <a:rPr lang="en-US" dirty="0" smtClean="0"/>
              <a:t>Shrine and Mural restoration</a:t>
            </a:r>
          </a:p>
        </p:txBody>
      </p:sp>
      <p:pic>
        <p:nvPicPr>
          <p:cNvPr id="7" name="Content Placeholder 3" descr="IMG_9264 (2).JPG"/>
          <p:cNvPicPr>
            <a:picLocks noChangeAspect="1"/>
          </p:cNvPicPr>
          <p:nvPr/>
        </p:nvPicPr>
        <p:blipFill>
          <a:blip r:embed="rId2" cstate="print"/>
          <a:stretch>
            <a:fillRect/>
          </a:stretch>
        </p:blipFill>
        <p:spPr>
          <a:xfrm>
            <a:off x="7543800" y="228600"/>
            <a:ext cx="1067327" cy="1066800"/>
          </a:xfrm>
          <a:prstGeom prst="rect">
            <a:avLst/>
          </a:prstGeom>
        </p:spPr>
      </p:pic>
      <p:sp>
        <p:nvSpPr>
          <p:cNvPr id="6" name="TextBox 5"/>
          <p:cNvSpPr txBox="1"/>
          <p:nvPr/>
        </p:nvSpPr>
        <p:spPr>
          <a:xfrm>
            <a:off x="2743200" y="5638800"/>
            <a:ext cx="3266151" cy="369332"/>
          </a:xfrm>
          <a:prstGeom prst="rect">
            <a:avLst/>
          </a:prstGeom>
          <a:noFill/>
        </p:spPr>
        <p:txBody>
          <a:bodyPr wrap="none" rtlCol="0">
            <a:spAutoFit/>
          </a:bodyPr>
          <a:lstStyle/>
          <a:p>
            <a:r>
              <a:rPr lang="en-US" b="1" dirty="0" smtClean="0">
                <a:solidFill>
                  <a:srgbClr val="FF0000"/>
                </a:solidFill>
              </a:rPr>
              <a:t>URGENT PRIORITY STATUS </a:t>
            </a:r>
            <a:endParaRPr lang="en-US" dirty="0">
              <a:solidFill>
                <a:srgbClr val="FF0000"/>
              </a:solidFill>
            </a:endParaRPr>
          </a:p>
        </p:txBody>
      </p:sp>
      <p:pic>
        <p:nvPicPr>
          <p:cNvPr id="12" name="Content Placeholder 4" descr="IMG_9328.JPG"/>
          <p:cNvPicPr>
            <a:picLocks noGrp="1" noChangeAspect="1"/>
          </p:cNvPicPr>
          <p:nvPr>
            <p:ph sz="half" idx="1"/>
          </p:nvPr>
        </p:nvPicPr>
        <p:blipFill>
          <a:blip r:embed="rId3" cstate="print"/>
          <a:stretch>
            <a:fillRect/>
          </a:stretch>
        </p:blipFill>
        <p:spPr>
          <a:xfrm>
            <a:off x="457200" y="2289344"/>
            <a:ext cx="4059238" cy="304131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5400"/>
            <a:ext cx="8229600" cy="1219200"/>
          </a:xfrm>
        </p:spPr>
        <p:txBody>
          <a:bodyPr>
            <a:noAutofit/>
          </a:bodyPr>
          <a:lstStyle/>
          <a:p>
            <a:r>
              <a:rPr lang="en-US" sz="2800" dirty="0" smtClean="0">
                <a:solidFill>
                  <a:srgbClr val="C00000"/>
                </a:solidFill>
              </a:rPr>
              <a:t>Between the Solu Kumbu and  </a:t>
            </a:r>
            <a:r>
              <a:rPr lang="en-US" sz="2800" dirty="0" smtClean="0">
                <a:solidFill>
                  <a:srgbClr val="C00000"/>
                </a:solidFill>
              </a:rPr>
              <a:t>                                         Okhaldunga District </a:t>
            </a:r>
            <a:r>
              <a:rPr lang="en-US" sz="2800" dirty="0" smtClean="0">
                <a:solidFill>
                  <a:srgbClr val="C00000"/>
                </a:solidFill>
              </a:rPr>
              <a:t>of Eastern Nepal, </a:t>
            </a:r>
            <a:r>
              <a:rPr lang="en-US" sz="2800" dirty="0" smtClean="0">
                <a:solidFill>
                  <a:srgbClr val="C00000"/>
                </a:solidFill>
              </a:rPr>
              <a:t>                                 in </a:t>
            </a:r>
            <a:r>
              <a:rPr lang="en-US" sz="2800" dirty="0" smtClean="0">
                <a:solidFill>
                  <a:srgbClr val="C00000"/>
                </a:solidFill>
              </a:rPr>
              <a:t>the range of Pike </a:t>
            </a:r>
            <a:r>
              <a:rPr lang="en-US" sz="2800" dirty="0" smtClean="0">
                <a:solidFill>
                  <a:srgbClr val="C00000"/>
                </a:solidFill>
              </a:rPr>
              <a:t>Lhamje near </a:t>
            </a:r>
            <a:r>
              <a:rPr lang="en-US" sz="2800" dirty="0" smtClean="0">
                <a:solidFill>
                  <a:srgbClr val="C00000"/>
                </a:solidFill>
              </a:rPr>
              <a:t>Mount Everest</a:t>
            </a:r>
            <a:endParaRPr lang="en-US" sz="2800" dirty="0">
              <a:solidFill>
                <a:srgbClr val="C00000"/>
              </a:solidFill>
            </a:endParaRPr>
          </a:p>
        </p:txBody>
      </p:sp>
      <p:pic>
        <p:nvPicPr>
          <p:cNvPr id="4" name="Content Placeholder 3" descr="IMG_9264 (2).JPG"/>
          <p:cNvPicPr>
            <a:picLocks noChangeAspect="1"/>
          </p:cNvPicPr>
          <p:nvPr/>
        </p:nvPicPr>
        <p:blipFill>
          <a:blip r:embed="rId2" cstate="print"/>
          <a:stretch>
            <a:fillRect/>
          </a:stretch>
        </p:blipFill>
        <p:spPr>
          <a:xfrm>
            <a:off x="7620000" y="228600"/>
            <a:ext cx="1067327" cy="1066800"/>
          </a:xfrm>
          <a:prstGeom prst="rect">
            <a:avLst/>
          </a:prstGeom>
        </p:spPr>
      </p:pic>
      <p:pic>
        <p:nvPicPr>
          <p:cNvPr id="8" name="Picture 2"/>
          <p:cNvPicPr>
            <a:picLocks noGrp="1" noChangeAspect="1" noChangeArrowheads="1"/>
          </p:cNvPicPr>
          <p:nvPr>
            <p:ph idx="1"/>
          </p:nvPr>
        </p:nvPicPr>
        <p:blipFill>
          <a:blip r:embed="rId3"/>
          <a:srcRect/>
          <a:stretch>
            <a:fillRect/>
          </a:stretch>
        </p:blipFill>
        <p:spPr bwMode="auto">
          <a:xfrm>
            <a:off x="304799" y="2590800"/>
            <a:ext cx="8412475" cy="26288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2800" b="1" smtClean="0">
                <a:solidFill>
                  <a:srgbClr val="C00000"/>
                </a:solidFill>
              </a:rPr>
              <a:t>Deterioration of Murals</a:t>
            </a:r>
            <a:endParaRPr lang="en-US" sz="2800" b="1" dirty="0">
              <a:solidFill>
                <a:srgbClr val="C00000"/>
              </a:solidFill>
            </a:endParaRPr>
          </a:p>
        </p:txBody>
      </p:sp>
      <p:pic>
        <p:nvPicPr>
          <p:cNvPr id="5" name="Content Placeholder 4" descr="IMG_9104.JPG"/>
          <p:cNvPicPr>
            <a:picLocks noGrp="1" noChangeAspect="1"/>
          </p:cNvPicPr>
          <p:nvPr>
            <p:ph sz="half" idx="1"/>
          </p:nvPr>
        </p:nvPicPr>
        <p:blipFill>
          <a:blip r:embed="rId2" cstate="print"/>
          <a:stretch>
            <a:fillRect/>
          </a:stretch>
        </p:blipFill>
        <p:spPr>
          <a:xfrm>
            <a:off x="457200" y="2287785"/>
            <a:ext cx="4059238" cy="3044429"/>
          </a:xfrm>
        </p:spPr>
      </p:pic>
      <p:pic>
        <p:nvPicPr>
          <p:cNvPr id="7"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pic>
        <p:nvPicPr>
          <p:cNvPr id="9" name="Content Placeholder 8" descr="IMG_9089.JPG"/>
          <p:cNvPicPr>
            <a:picLocks noGrp="1" noChangeAspect="1"/>
          </p:cNvPicPr>
          <p:nvPr>
            <p:ph sz="half" idx="2"/>
          </p:nvPr>
        </p:nvPicPr>
        <p:blipFill>
          <a:blip r:embed="rId4" cstate="print"/>
          <a:stretch>
            <a:fillRect/>
          </a:stretch>
        </p:blipFill>
        <p:spPr>
          <a:xfrm rot="5400000">
            <a:off x="4391819" y="2008217"/>
            <a:ext cx="4571998" cy="4060767"/>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9116.JPG"/>
          <p:cNvPicPr>
            <a:picLocks noGrp="1" noChangeAspect="1"/>
          </p:cNvPicPr>
          <p:nvPr>
            <p:ph idx="1"/>
          </p:nvPr>
        </p:nvPicPr>
        <p:blipFill>
          <a:blip r:embed="rId2" cstate="print"/>
          <a:stretch>
            <a:fillRect/>
          </a:stretch>
        </p:blipFill>
        <p:spPr>
          <a:xfrm>
            <a:off x="2057400" y="2286000"/>
            <a:ext cx="4976104" cy="3728258"/>
          </a:xfrm>
        </p:spPr>
      </p:pic>
      <p:sp>
        <p:nvSpPr>
          <p:cNvPr id="2" name="Title 1"/>
          <p:cNvSpPr>
            <a:spLocks noGrp="1"/>
          </p:cNvSpPr>
          <p:nvPr>
            <p:ph type="title"/>
          </p:nvPr>
        </p:nvSpPr>
        <p:spPr>
          <a:xfrm>
            <a:off x="457200" y="762000"/>
            <a:ext cx="8229600" cy="1219200"/>
          </a:xfrm>
        </p:spPr>
        <p:txBody>
          <a:bodyPr>
            <a:normAutofit/>
          </a:bodyPr>
          <a:lstStyle/>
          <a:p>
            <a:r>
              <a:rPr sz="2800" b="1" smtClean="0">
                <a:solidFill>
                  <a:srgbClr val="C00000"/>
                </a:solidFill>
              </a:rPr>
              <a:t>MONASTERY </a:t>
            </a:r>
            <a:r>
              <a:rPr sz="2800" b="1" smtClean="0">
                <a:solidFill>
                  <a:srgbClr val="C00000"/>
                </a:solidFill>
              </a:rPr>
              <a:t>COMPOUND ACCOMMODATION </a:t>
            </a:r>
            <a:endParaRPr lang="en-US" sz="2800" dirty="0">
              <a:solidFill>
                <a:srgbClr val="C00000"/>
              </a:solidFill>
            </a:endParaRPr>
          </a:p>
        </p:txBody>
      </p:sp>
      <p:pic>
        <p:nvPicPr>
          <p:cNvPr id="7"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a:bodyPr>
          <a:lstStyle/>
          <a:p>
            <a:r>
              <a:rPr sz="2800" b="1" smtClean="0">
                <a:solidFill>
                  <a:srgbClr val="C00000"/>
                </a:solidFill>
              </a:rPr>
              <a:t>PROJECT 03: </a:t>
            </a:r>
            <a:r>
              <a:rPr sz="2800" b="1" smtClean="0">
                <a:solidFill>
                  <a:srgbClr val="C00000"/>
                </a:solidFill>
              </a:rPr>
              <a:t/>
            </a:r>
            <a:br>
              <a:rPr sz="2800" b="1" smtClean="0">
                <a:solidFill>
                  <a:srgbClr val="C00000"/>
                </a:solidFill>
              </a:rPr>
            </a:br>
            <a:r>
              <a:rPr sz="2800" b="1" smtClean="0">
                <a:solidFill>
                  <a:srgbClr val="C00000"/>
                </a:solidFill>
              </a:rPr>
              <a:t>MONASTERY  ACCOMMODATION </a:t>
            </a:r>
            <a:endParaRPr lang="en-US" sz="2800" dirty="0">
              <a:solidFill>
                <a:srgbClr val="C00000"/>
              </a:solidFill>
            </a:endParaRPr>
          </a:p>
        </p:txBody>
      </p:sp>
      <p:sp>
        <p:nvSpPr>
          <p:cNvPr id="8" name="Content Placeholder 7"/>
          <p:cNvSpPr>
            <a:spLocks noGrp="1"/>
          </p:cNvSpPr>
          <p:nvPr>
            <p:ph sz="half" idx="1"/>
          </p:nvPr>
        </p:nvSpPr>
        <p:spPr/>
        <p:txBody>
          <a:bodyPr>
            <a:normAutofit fontScale="62500" lnSpcReduction="20000"/>
          </a:bodyPr>
          <a:lstStyle/>
          <a:p>
            <a:r>
              <a:rPr lang="en-US" b="1" u="sng" dirty="0" smtClean="0"/>
              <a:t>Need:</a:t>
            </a:r>
          </a:p>
          <a:p>
            <a:endParaRPr lang="en-US" b="1" u="sng" dirty="0" smtClean="0"/>
          </a:p>
          <a:p>
            <a:pPr>
              <a:buNone/>
            </a:pPr>
            <a:r>
              <a:rPr lang="en-US" b="1" dirty="0" smtClean="0">
                <a:solidFill>
                  <a:schemeClr val="accent5">
                    <a:lumMod val="50000"/>
                  </a:schemeClr>
                </a:solidFill>
              </a:rPr>
              <a:t>-	To enable those assisting to regularly visit and oversee the reconstruction, as well as support the local community</a:t>
            </a:r>
          </a:p>
          <a:p>
            <a:endParaRPr lang="en-US" b="1" dirty="0" smtClean="0">
              <a:solidFill>
                <a:schemeClr val="accent5">
                  <a:lumMod val="50000"/>
                </a:schemeClr>
              </a:solidFill>
            </a:endParaRPr>
          </a:p>
          <a:p>
            <a:r>
              <a:rPr lang="en-US" b="1" dirty="0" smtClean="0">
                <a:solidFill>
                  <a:schemeClr val="accent5">
                    <a:lumMod val="50000"/>
                  </a:schemeClr>
                </a:solidFill>
              </a:rPr>
              <a:t> </a:t>
            </a:r>
            <a:r>
              <a:rPr lang="en-US" b="1" u="sng" dirty="0" smtClean="0"/>
              <a:t>Requirements:</a:t>
            </a:r>
          </a:p>
          <a:p>
            <a:endParaRPr lang="en-US" b="1" u="sng" dirty="0" smtClean="0"/>
          </a:p>
          <a:p>
            <a:pPr>
              <a:buNone/>
            </a:pPr>
            <a:r>
              <a:rPr lang="en-US" b="1" dirty="0" smtClean="0">
                <a:solidFill>
                  <a:schemeClr val="accent5">
                    <a:lumMod val="50000"/>
                  </a:schemeClr>
                </a:solidFill>
              </a:rPr>
              <a:t>-	Replacement</a:t>
            </a:r>
            <a:r>
              <a:rPr lang="en-US" b="1" dirty="0" smtClean="0">
                <a:solidFill>
                  <a:schemeClr val="accent5">
                    <a:lumMod val="50000"/>
                  </a:schemeClr>
                </a:solidFill>
              </a:rPr>
              <a:t>: Roofing, flooring, windows, </a:t>
            </a:r>
            <a:r>
              <a:rPr lang="en-US" b="1" dirty="0" smtClean="0">
                <a:solidFill>
                  <a:schemeClr val="accent5">
                    <a:lumMod val="50000"/>
                  </a:schemeClr>
                </a:solidFill>
              </a:rPr>
              <a:t>doors </a:t>
            </a:r>
            <a:r>
              <a:rPr lang="en-US" b="1" dirty="0" smtClean="0">
                <a:solidFill>
                  <a:schemeClr val="accent5">
                    <a:lumMod val="50000"/>
                  </a:schemeClr>
                </a:solidFill>
              </a:rPr>
              <a:t>Rebuilding: Outer walls, cleaning of inner walls </a:t>
            </a:r>
            <a:endParaRPr lang="en-US" b="1" dirty="0" smtClean="0">
              <a:solidFill>
                <a:schemeClr val="accent5">
                  <a:lumMod val="50000"/>
                </a:schemeClr>
              </a:solidFill>
            </a:endParaRPr>
          </a:p>
          <a:p>
            <a:pPr>
              <a:buNone/>
            </a:pPr>
            <a:r>
              <a:rPr lang="en-US" b="1" dirty="0" smtClean="0">
                <a:solidFill>
                  <a:schemeClr val="accent5">
                    <a:lumMod val="50000"/>
                  </a:schemeClr>
                </a:solidFill>
              </a:rPr>
              <a:t>- 	Additional </a:t>
            </a:r>
            <a:r>
              <a:rPr lang="en-US" b="1" dirty="0" smtClean="0">
                <a:solidFill>
                  <a:schemeClr val="accent5">
                    <a:lumMod val="50000"/>
                  </a:schemeClr>
                </a:solidFill>
              </a:rPr>
              <a:t>building: Bathrooms and septic tank, perimeter fencing for security. </a:t>
            </a:r>
          </a:p>
          <a:p>
            <a:pPr>
              <a:buNone/>
            </a:pPr>
            <a:r>
              <a:rPr lang="en-US" b="1" dirty="0" smtClean="0">
                <a:solidFill>
                  <a:schemeClr val="accent5">
                    <a:lumMod val="50000"/>
                  </a:schemeClr>
                </a:solidFill>
              </a:rPr>
              <a:t>- 	House </a:t>
            </a:r>
            <a:r>
              <a:rPr lang="en-US" b="1" dirty="0" smtClean="0">
                <a:solidFill>
                  <a:schemeClr val="accent5">
                    <a:lumMod val="50000"/>
                  </a:schemeClr>
                </a:solidFill>
              </a:rPr>
              <a:t>design </a:t>
            </a:r>
            <a:r>
              <a:rPr lang="en-US" b="1" dirty="0" smtClean="0">
                <a:solidFill>
                  <a:schemeClr val="accent5">
                    <a:lumMod val="50000"/>
                  </a:schemeClr>
                </a:solidFill>
              </a:rPr>
              <a:t>Ground </a:t>
            </a:r>
            <a:r>
              <a:rPr lang="en-US" b="1" dirty="0" smtClean="0">
                <a:solidFill>
                  <a:schemeClr val="accent5">
                    <a:lumMod val="50000"/>
                  </a:schemeClr>
                </a:solidFill>
              </a:rPr>
              <a:t>Floor: Lounge / Reception room; Kitchen; Storeroom </a:t>
            </a:r>
            <a:r>
              <a:rPr lang="en-US" b="1" dirty="0" smtClean="0">
                <a:solidFill>
                  <a:schemeClr val="accent5">
                    <a:lumMod val="50000"/>
                  </a:schemeClr>
                </a:solidFill>
              </a:rPr>
              <a:t> and  </a:t>
            </a:r>
            <a:r>
              <a:rPr lang="en-US" b="1" dirty="0" smtClean="0">
                <a:solidFill>
                  <a:schemeClr val="accent5">
                    <a:lumMod val="50000"/>
                  </a:schemeClr>
                </a:solidFill>
              </a:rPr>
              <a:t>First Floor: Shrine Room; Two bedrooms </a:t>
            </a:r>
          </a:p>
          <a:p>
            <a:endParaRPr lang="en-US" b="1" dirty="0">
              <a:solidFill>
                <a:schemeClr val="accent5">
                  <a:lumMod val="50000"/>
                </a:schemeClr>
              </a:solidFill>
            </a:endParaRPr>
          </a:p>
        </p:txBody>
      </p:sp>
      <p:pic>
        <p:nvPicPr>
          <p:cNvPr id="7"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pic>
        <p:nvPicPr>
          <p:cNvPr id="10" name="Content Placeholder 5" descr="IMG_9082.JPG"/>
          <p:cNvPicPr>
            <a:picLocks noGrp="1" noChangeAspect="1"/>
          </p:cNvPicPr>
          <p:nvPr>
            <p:ph sz="half" idx="2"/>
          </p:nvPr>
        </p:nvPicPr>
        <p:blipFill>
          <a:blip r:embed="rId4" cstate="print"/>
          <a:stretch>
            <a:fillRect/>
          </a:stretch>
        </p:blipFill>
        <p:spPr>
          <a:xfrm>
            <a:off x="4648200" y="2289344"/>
            <a:ext cx="4059238" cy="3041312"/>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sz="1800" dirty="0" smtClean="0">
                <a:solidFill>
                  <a:srgbClr val="C00000"/>
                </a:solidFill>
              </a:rPr>
              <a:t>STUPA</a:t>
            </a:r>
            <a:r>
              <a:rPr lang="en-US" sz="1800" dirty="0" smtClean="0"/>
              <a:t>	</a:t>
            </a:r>
            <a:endParaRPr lang="en-US" sz="1800" dirty="0"/>
          </a:p>
        </p:txBody>
      </p:sp>
      <p:pic>
        <p:nvPicPr>
          <p:cNvPr id="8" name="Content Placeholder 7" descr="IMG_9072.JPG"/>
          <p:cNvPicPr>
            <a:picLocks noGrp="1" noChangeAspect="1"/>
          </p:cNvPicPr>
          <p:nvPr>
            <p:ph sz="half" idx="2"/>
          </p:nvPr>
        </p:nvPicPr>
        <p:blipFill>
          <a:blip r:embed="rId3" cstate="print"/>
          <a:stretch>
            <a:fillRect/>
          </a:stretch>
        </p:blipFill>
        <p:spPr>
          <a:xfrm>
            <a:off x="457200" y="2645531"/>
            <a:ext cx="4038600" cy="3025850"/>
          </a:xfrm>
        </p:spPr>
      </p:pic>
      <p:pic>
        <p:nvPicPr>
          <p:cNvPr id="11" name="Content Placeholder 10" descr="IMG_9075.JPG"/>
          <p:cNvPicPr>
            <a:picLocks noGrp="1" noChangeAspect="1"/>
          </p:cNvPicPr>
          <p:nvPr>
            <p:ph sz="quarter" idx="4"/>
          </p:nvPr>
        </p:nvPicPr>
        <p:blipFill>
          <a:blip r:embed="rId4" cstate="print"/>
          <a:stretch>
            <a:fillRect/>
          </a:stretch>
        </p:blipFill>
        <p:spPr>
          <a:xfrm>
            <a:off x="4649788" y="2645531"/>
            <a:ext cx="4038600" cy="3025850"/>
          </a:xfrm>
        </p:spPr>
      </p:pic>
      <p:sp>
        <p:nvSpPr>
          <p:cNvPr id="2" name="Title 1"/>
          <p:cNvSpPr>
            <a:spLocks noGrp="1"/>
          </p:cNvSpPr>
          <p:nvPr>
            <p:ph type="title"/>
          </p:nvPr>
        </p:nvSpPr>
        <p:spPr/>
        <p:txBody>
          <a:bodyPr>
            <a:normAutofit/>
          </a:bodyPr>
          <a:lstStyle/>
          <a:p>
            <a:r>
              <a:rPr lang="en-US" sz="2800" b="1" dirty="0" smtClean="0">
                <a:solidFill>
                  <a:srgbClr val="C00000"/>
                </a:solidFill>
              </a:rPr>
              <a:t>PROJECT </a:t>
            </a:r>
            <a:r>
              <a:rPr lang="en-US" sz="3600" b="1" dirty="0" smtClean="0">
                <a:solidFill>
                  <a:srgbClr val="C00000"/>
                </a:solidFill>
              </a:rPr>
              <a:t>04:                                                                                        </a:t>
            </a:r>
            <a:r>
              <a:rPr lang="en-US" sz="2800" b="1" dirty="0" smtClean="0">
                <a:solidFill>
                  <a:srgbClr val="C00000"/>
                </a:solidFill>
              </a:rPr>
              <a:t>NGAG KARKA STUPA</a:t>
            </a:r>
            <a:endParaRPr lang="en-US" sz="3600" b="1" dirty="0">
              <a:solidFill>
                <a:srgbClr val="C00000"/>
              </a:solidFill>
            </a:endParaRPr>
          </a:p>
        </p:txBody>
      </p:sp>
      <p:sp>
        <p:nvSpPr>
          <p:cNvPr id="7" name="Text Placeholder 6"/>
          <p:cNvSpPr>
            <a:spLocks noGrp="1"/>
          </p:cNvSpPr>
          <p:nvPr>
            <p:ph type="body" idx="3"/>
          </p:nvPr>
        </p:nvSpPr>
        <p:spPr/>
        <p:txBody>
          <a:bodyPr/>
          <a:lstStyle/>
          <a:p>
            <a:r>
              <a:rPr lang="en-US" sz="1800" dirty="0" smtClean="0">
                <a:solidFill>
                  <a:srgbClr val="C00000"/>
                </a:solidFill>
              </a:rPr>
              <a:t>LAND FOR GUESTHOUSE &amp;</a:t>
            </a:r>
          </a:p>
          <a:p>
            <a:r>
              <a:rPr lang="en-US" sz="1800" dirty="0" smtClean="0">
                <a:solidFill>
                  <a:srgbClr val="C00000"/>
                </a:solidFill>
              </a:rPr>
              <a:t> RETREAT CENTRE</a:t>
            </a:r>
            <a:endParaRPr lang="en-US" sz="1800" dirty="0">
              <a:solidFill>
                <a:srgbClr val="C00000"/>
              </a:solidFill>
            </a:endParaRPr>
          </a:p>
        </p:txBody>
      </p:sp>
      <p:pic>
        <p:nvPicPr>
          <p:cNvPr id="5" name="Content Placeholder 3" descr="IMG_9264 (2).JPG"/>
          <p:cNvPicPr>
            <a:picLocks noChangeAspect="1"/>
          </p:cNvPicPr>
          <p:nvPr/>
        </p:nvPicPr>
        <p:blipFill>
          <a:blip r:embed="rId5"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219200"/>
          </a:xfrm>
        </p:spPr>
        <p:txBody>
          <a:bodyPr>
            <a:normAutofit/>
          </a:bodyPr>
          <a:lstStyle/>
          <a:p>
            <a:r>
              <a:rPr sz="2800" b="1" smtClean="0">
                <a:solidFill>
                  <a:srgbClr val="C00000"/>
                </a:solidFill>
              </a:rPr>
              <a:t>MONASTERY COMPLETE REBUILD </a:t>
            </a:r>
            <a:r>
              <a:rPr sz="2800" b="1" smtClean="0">
                <a:solidFill>
                  <a:srgbClr val="C00000"/>
                </a:solidFill>
              </a:rPr>
              <a:t> </a:t>
            </a:r>
            <a:r>
              <a:rPr sz="2800" b="1" smtClean="0">
                <a:solidFill>
                  <a:srgbClr val="C00000"/>
                </a:solidFill>
              </a:rPr>
              <a:t/>
            </a:r>
            <a:br>
              <a:rPr sz="2800" b="1" smtClean="0">
                <a:solidFill>
                  <a:srgbClr val="C00000"/>
                </a:solidFill>
              </a:rPr>
            </a:br>
            <a:r>
              <a:rPr sz="2800" b="1" smtClean="0">
                <a:solidFill>
                  <a:srgbClr val="C00000"/>
                </a:solidFill>
              </a:rPr>
              <a:t>PROJECT </a:t>
            </a:r>
            <a:r>
              <a:rPr sz="2800" b="1" smtClean="0">
                <a:solidFill>
                  <a:srgbClr val="C00000"/>
                </a:solidFill>
              </a:rPr>
              <a:t>05: </a:t>
            </a:r>
            <a:r>
              <a:rPr sz="2800" b="1" smtClean="0">
                <a:solidFill>
                  <a:srgbClr val="C00000"/>
                </a:solidFill>
              </a:rPr>
              <a:t>  NEW </a:t>
            </a:r>
            <a:r>
              <a:rPr sz="2800" b="1" smtClean="0">
                <a:solidFill>
                  <a:srgbClr val="C00000"/>
                </a:solidFill>
              </a:rPr>
              <a:t>MONASTERY BUILDING </a:t>
            </a:r>
            <a:endParaRPr lang="en-US" sz="2800" dirty="0">
              <a:solidFill>
                <a:srgbClr val="C00000"/>
              </a:solidFill>
            </a:endParaRPr>
          </a:p>
        </p:txBody>
      </p:sp>
      <p:pic>
        <p:nvPicPr>
          <p:cNvPr id="7"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pic>
        <p:nvPicPr>
          <p:cNvPr id="9218" name="Picture 2"/>
          <p:cNvPicPr>
            <a:picLocks noGrp="1" noChangeAspect="1" noChangeArrowheads="1"/>
          </p:cNvPicPr>
          <p:nvPr>
            <p:ph sz="half" idx="1"/>
          </p:nvPr>
        </p:nvPicPr>
        <p:blipFill>
          <a:blip r:embed="rId4"/>
          <a:srcRect/>
          <a:stretch>
            <a:fillRect/>
          </a:stretch>
        </p:blipFill>
        <p:spPr bwMode="auto">
          <a:xfrm>
            <a:off x="457200" y="2096897"/>
            <a:ext cx="4059238" cy="3426206"/>
          </a:xfrm>
          <a:prstGeom prst="rect">
            <a:avLst/>
          </a:prstGeom>
          <a:noFill/>
          <a:ln w="9525">
            <a:noFill/>
            <a:miter lim="800000"/>
            <a:headEnd/>
            <a:tailEnd/>
          </a:ln>
          <a:effectLst/>
        </p:spPr>
      </p:pic>
      <p:pic>
        <p:nvPicPr>
          <p:cNvPr id="9219" name="Picture 3"/>
          <p:cNvPicPr>
            <a:picLocks noGrp="1" noChangeAspect="1" noChangeArrowheads="1"/>
          </p:cNvPicPr>
          <p:nvPr>
            <p:ph sz="half" idx="2"/>
          </p:nvPr>
        </p:nvPicPr>
        <p:blipFill>
          <a:blip r:embed="rId5"/>
          <a:srcRect/>
          <a:stretch>
            <a:fillRect/>
          </a:stretch>
        </p:blipFill>
        <p:spPr bwMode="auto">
          <a:xfrm>
            <a:off x="4648200" y="2324080"/>
            <a:ext cx="4059238" cy="29718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2800" b="1" smtClean="0">
                <a:solidFill>
                  <a:srgbClr val="C00000"/>
                </a:solidFill>
              </a:rPr>
              <a:t>PLOT PLAN: BUILDING MANDALA DESIGN </a:t>
            </a:r>
            <a:endParaRPr lang="en-US" sz="2800" dirty="0">
              <a:solidFill>
                <a:srgbClr val="C00000"/>
              </a:solidFill>
            </a:endParaRPr>
          </a:p>
        </p:txBody>
      </p:sp>
      <p:pic>
        <p:nvPicPr>
          <p:cNvPr id="3074" name="Picture 2"/>
          <p:cNvPicPr>
            <a:picLocks noGrp="1" noChangeAspect="1" noChangeArrowheads="1"/>
          </p:cNvPicPr>
          <p:nvPr>
            <p:ph sz="half" idx="1"/>
          </p:nvPr>
        </p:nvPicPr>
        <p:blipFill>
          <a:blip r:embed="rId2"/>
          <a:stretch>
            <a:fillRect/>
          </a:stretch>
        </p:blipFill>
        <p:spPr bwMode="auto">
          <a:xfrm>
            <a:off x="457200" y="2126192"/>
            <a:ext cx="4059238" cy="3367616"/>
          </a:xfrm>
          <a:prstGeom prst="rect">
            <a:avLst/>
          </a:prstGeom>
          <a:noFill/>
          <a:ln w="9525">
            <a:noFill/>
            <a:miter lim="800000"/>
            <a:headEnd/>
            <a:tailEnd/>
          </a:ln>
          <a:effectLst/>
        </p:spPr>
      </p:pic>
      <p:sp>
        <p:nvSpPr>
          <p:cNvPr id="6" name="Content Placeholder 5"/>
          <p:cNvSpPr>
            <a:spLocks noGrp="1"/>
          </p:cNvSpPr>
          <p:nvPr>
            <p:ph sz="half" idx="2"/>
          </p:nvPr>
        </p:nvSpPr>
        <p:spPr/>
        <p:txBody>
          <a:bodyPr>
            <a:normAutofit lnSpcReduction="10000"/>
          </a:bodyPr>
          <a:lstStyle/>
          <a:p>
            <a:pPr>
              <a:buNone/>
            </a:pPr>
            <a:r>
              <a:rPr lang="en-US" dirty="0" smtClean="0">
                <a:solidFill>
                  <a:schemeClr val="accent5">
                    <a:lumMod val="50000"/>
                  </a:schemeClr>
                </a:solidFill>
              </a:rPr>
              <a:t>The Mandala building embodies an offering to the Lineage, Teachings and Practice of Tolu Tharling Monastery. </a:t>
            </a:r>
            <a:endParaRPr lang="en-US" dirty="0" smtClean="0">
              <a:solidFill>
                <a:schemeClr val="accent5">
                  <a:lumMod val="50000"/>
                </a:schemeClr>
              </a:solidFill>
            </a:endParaRPr>
          </a:p>
          <a:p>
            <a:pPr>
              <a:buNone/>
            </a:pPr>
            <a:endParaRPr lang="en-US" dirty="0" smtClean="0">
              <a:solidFill>
                <a:schemeClr val="accent5">
                  <a:lumMod val="50000"/>
                </a:schemeClr>
              </a:solidFill>
            </a:endParaRPr>
          </a:p>
          <a:p>
            <a:pPr>
              <a:buNone/>
            </a:pPr>
            <a:r>
              <a:rPr lang="en-US" dirty="0" smtClean="0">
                <a:solidFill>
                  <a:schemeClr val="accent5">
                    <a:lumMod val="50000"/>
                  </a:schemeClr>
                </a:solidFill>
              </a:rPr>
              <a:t>Rich </a:t>
            </a:r>
            <a:r>
              <a:rPr lang="en-US" dirty="0" smtClean="0">
                <a:solidFill>
                  <a:schemeClr val="accent5">
                    <a:lumMod val="50000"/>
                  </a:schemeClr>
                </a:solidFill>
              </a:rPr>
              <a:t>in symbolic and energetic meaning, this design represents in visual form the core essence of Vajrayana teachings. </a:t>
            </a:r>
            <a:endParaRPr lang="en-US" dirty="0">
              <a:solidFill>
                <a:schemeClr val="accent5">
                  <a:lumMod val="50000"/>
                </a:schemeClr>
              </a:solidFill>
            </a:endParaRPr>
          </a:p>
        </p:txBody>
      </p:sp>
      <p:pic>
        <p:nvPicPr>
          <p:cNvPr id="7"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2800" b="1" smtClean="0">
                <a:solidFill>
                  <a:srgbClr val="C00000"/>
                </a:solidFill>
              </a:rPr>
              <a:t>GONPA RESIDENTIAL DESIGN </a:t>
            </a:r>
            <a:endParaRPr lang="en-US" sz="2800" dirty="0">
              <a:solidFill>
                <a:srgbClr val="C00000"/>
              </a:solidFill>
            </a:endParaRPr>
          </a:p>
        </p:txBody>
      </p:sp>
      <p:pic>
        <p:nvPicPr>
          <p:cNvPr id="7"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pic>
        <p:nvPicPr>
          <p:cNvPr id="12" name="Picture 4"/>
          <p:cNvPicPr>
            <a:picLocks noGrp="1" noChangeAspect="1" noChangeArrowheads="1"/>
          </p:cNvPicPr>
          <p:nvPr>
            <p:ph idx="1"/>
          </p:nvPr>
        </p:nvPicPr>
        <p:blipFill>
          <a:blip r:embed="rId4"/>
          <a:srcRect/>
          <a:stretch>
            <a:fillRect/>
          </a:stretch>
        </p:blipFill>
        <p:spPr bwMode="auto">
          <a:xfrm>
            <a:off x="1804038" y="1524000"/>
            <a:ext cx="5535923"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2800" b="1" smtClean="0">
                <a:solidFill>
                  <a:srgbClr val="C00000"/>
                </a:solidFill>
              </a:rPr>
              <a:t>RESIDENTIAL SIDE ELEVATION VIEW </a:t>
            </a:r>
            <a:endParaRPr lang="en-US" sz="2800" dirty="0">
              <a:solidFill>
                <a:srgbClr val="C00000"/>
              </a:solidFill>
            </a:endParaRPr>
          </a:p>
        </p:txBody>
      </p:sp>
      <p:sp>
        <p:nvSpPr>
          <p:cNvPr id="6" name="Content Placeholder 5"/>
          <p:cNvSpPr>
            <a:spLocks noGrp="1"/>
          </p:cNvSpPr>
          <p:nvPr>
            <p:ph sz="half" idx="2"/>
          </p:nvPr>
        </p:nvSpPr>
        <p:spPr/>
        <p:txBody>
          <a:bodyPr>
            <a:normAutofit fontScale="70000" lnSpcReduction="20000"/>
          </a:bodyPr>
          <a:lstStyle/>
          <a:p>
            <a:pPr>
              <a:buNone/>
            </a:pPr>
            <a:endParaRPr lang="en-US" b="1" dirty="0" smtClean="0"/>
          </a:p>
          <a:p>
            <a:pPr>
              <a:buNone/>
            </a:pPr>
            <a:r>
              <a:rPr lang="en-US" sz="2900" b="1" u="sng" dirty="0" smtClean="0"/>
              <a:t>Single </a:t>
            </a:r>
            <a:r>
              <a:rPr lang="en-US" sz="2900" b="1" u="sng" dirty="0" smtClean="0"/>
              <a:t>story </a:t>
            </a:r>
            <a:r>
              <a:rPr lang="en-US" sz="2900" b="1" u="sng" dirty="0" smtClean="0"/>
              <a:t>facilities include:</a:t>
            </a:r>
          </a:p>
          <a:p>
            <a:pPr>
              <a:buNone/>
            </a:pPr>
            <a:r>
              <a:rPr lang="en-US" b="1" dirty="0" smtClean="0"/>
              <a:t> </a:t>
            </a:r>
            <a:endParaRPr lang="en-US" b="1" dirty="0" smtClean="0"/>
          </a:p>
          <a:p>
            <a:r>
              <a:rPr lang="en-US" b="1" dirty="0" smtClean="0">
                <a:solidFill>
                  <a:schemeClr val="accent5">
                    <a:lumMod val="50000"/>
                  </a:schemeClr>
                </a:solidFill>
              </a:rPr>
              <a:t>3 </a:t>
            </a:r>
            <a:r>
              <a:rPr lang="en-US" b="1" dirty="0" smtClean="0">
                <a:solidFill>
                  <a:schemeClr val="accent5">
                    <a:lumMod val="50000"/>
                  </a:schemeClr>
                </a:solidFill>
              </a:rPr>
              <a:t>Lama Quarters </a:t>
            </a:r>
          </a:p>
          <a:p>
            <a:r>
              <a:rPr lang="fr-FR" b="1" dirty="0" smtClean="0">
                <a:solidFill>
                  <a:schemeClr val="accent5">
                    <a:lumMod val="50000"/>
                  </a:schemeClr>
                </a:solidFill>
              </a:rPr>
              <a:t>12 Monk Quarters</a:t>
            </a:r>
            <a:endParaRPr lang="fr-FR" b="1" dirty="0" smtClean="0">
              <a:solidFill>
                <a:schemeClr val="accent5">
                  <a:lumMod val="50000"/>
                </a:schemeClr>
              </a:solidFill>
            </a:endParaRPr>
          </a:p>
          <a:p>
            <a:r>
              <a:rPr lang="en-US" b="1" dirty="0" smtClean="0">
                <a:solidFill>
                  <a:schemeClr val="accent5">
                    <a:lumMod val="50000"/>
                  </a:schemeClr>
                </a:solidFill>
              </a:rPr>
              <a:t>1 </a:t>
            </a:r>
            <a:r>
              <a:rPr lang="en-US" b="1" dirty="0" smtClean="0">
                <a:solidFill>
                  <a:schemeClr val="accent5">
                    <a:lumMod val="50000"/>
                  </a:schemeClr>
                </a:solidFill>
              </a:rPr>
              <a:t>Kitchen leading into </a:t>
            </a:r>
          </a:p>
          <a:p>
            <a:r>
              <a:rPr lang="en-US" b="1" dirty="0" smtClean="0">
                <a:solidFill>
                  <a:schemeClr val="accent5">
                    <a:lumMod val="50000"/>
                  </a:schemeClr>
                </a:solidFill>
              </a:rPr>
              <a:t>2 </a:t>
            </a:r>
            <a:r>
              <a:rPr lang="en-US" b="1" dirty="0" smtClean="0">
                <a:solidFill>
                  <a:schemeClr val="accent5">
                    <a:lumMod val="50000"/>
                  </a:schemeClr>
                </a:solidFill>
              </a:rPr>
              <a:t>interconnecting Dining Rooms </a:t>
            </a:r>
          </a:p>
          <a:p>
            <a:r>
              <a:rPr lang="en-US" b="1" dirty="0" smtClean="0">
                <a:solidFill>
                  <a:schemeClr val="accent5">
                    <a:lumMod val="50000"/>
                  </a:schemeClr>
                </a:solidFill>
              </a:rPr>
              <a:t>1 </a:t>
            </a:r>
            <a:r>
              <a:rPr lang="en-US" b="1" dirty="0" smtClean="0">
                <a:solidFill>
                  <a:schemeClr val="accent5">
                    <a:lumMod val="50000"/>
                  </a:schemeClr>
                </a:solidFill>
              </a:rPr>
              <a:t>Store Room </a:t>
            </a:r>
          </a:p>
          <a:p>
            <a:r>
              <a:rPr lang="en-US" b="1" dirty="0" smtClean="0">
                <a:solidFill>
                  <a:schemeClr val="accent5">
                    <a:lumMod val="50000"/>
                  </a:schemeClr>
                </a:solidFill>
              </a:rPr>
              <a:t>2 </a:t>
            </a:r>
            <a:r>
              <a:rPr lang="en-US" b="1" dirty="0" smtClean="0">
                <a:solidFill>
                  <a:schemeClr val="accent5">
                    <a:lumMod val="50000"/>
                  </a:schemeClr>
                </a:solidFill>
              </a:rPr>
              <a:t>Classrooms </a:t>
            </a:r>
          </a:p>
          <a:p>
            <a:r>
              <a:rPr lang="en-US" b="1" dirty="0" smtClean="0">
                <a:solidFill>
                  <a:schemeClr val="accent5">
                    <a:lumMod val="50000"/>
                  </a:schemeClr>
                </a:solidFill>
              </a:rPr>
              <a:t>1 </a:t>
            </a:r>
            <a:r>
              <a:rPr lang="en-US" b="1" dirty="0" smtClean="0">
                <a:solidFill>
                  <a:schemeClr val="accent5">
                    <a:lumMod val="50000"/>
                  </a:schemeClr>
                </a:solidFill>
              </a:rPr>
              <a:t>Library </a:t>
            </a:r>
          </a:p>
          <a:p>
            <a:r>
              <a:rPr lang="en-US" b="1" dirty="0" smtClean="0">
                <a:solidFill>
                  <a:schemeClr val="accent5">
                    <a:lumMod val="50000"/>
                  </a:schemeClr>
                </a:solidFill>
              </a:rPr>
              <a:t>1 </a:t>
            </a:r>
            <a:r>
              <a:rPr lang="en-US" b="1" dirty="0" smtClean="0">
                <a:solidFill>
                  <a:schemeClr val="accent5">
                    <a:lumMod val="50000"/>
                  </a:schemeClr>
                </a:solidFill>
              </a:rPr>
              <a:t>Reception Room </a:t>
            </a:r>
          </a:p>
          <a:p>
            <a:r>
              <a:rPr lang="en-US" b="1" dirty="0" smtClean="0">
                <a:solidFill>
                  <a:schemeClr val="accent5">
                    <a:lumMod val="50000"/>
                  </a:schemeClr>
                </a:solidFill>
              </a:rPr>
              <a:t>Office </a:t>
            </a:r>
            <a:r>
              <a:rPr lang="en-US" b="1" dirty="0" smtClean="0">
                <a:solidFill>
                  <a:schemeClr val="accent5">
                    <a:lumMod val="50000"/>
                  </a:schemeClr>
                </a:solidFill>
              </a:rPr>
              <a:t>/ Shop </a:t>
            </a:r>
          </a:p>
          <a:p>
            <a:endParaRPr lang="en-US" dirty="0" smtClean="0"/>
          </a:p>
          <a:p>
            <a:pPr>
              <a:buNone/>
            </a:pPr>
            <a:r>
              <a:rPr lang="en-US" sz="2900" b="1" u="sng" dirty="0" smtClean="0"/>
              <a:t>Total Rooms: 24 </a:t>
            </a:r>
            <a:endParaRPr lang="en-US" sz="2900" u="sng" dirty="0"/>
          </a:p>
        </p:txBody>
      </p:sp>
      <p:pic>
        <p:nvPicPr>
          <p:cNvPr id="7" name="Content Placeholder 3" descr="IMG_9264 (2).JPG"/>
          <p:cNvPicPr>
            <a:picLocks noChangeAspect="1"/>
          </p:cNvPicPr>
          <p:nvPr/>
        </p:nvPicPr>
        <p:blipFill>
          <a:blip r:embed="rId2" cstate="print"/>
          <a:stretch>
            <a:fillRect/>
          </a:stretch>
        </p:blipFill>
        <p:spPr>
          <a:xfrm>
            <a:off x="7543800" y="228600"/>
            <a:ext cx="1067327" cy="1066800"/>
          </a:xfrm>
          <a:prstGeom prst="rect">
            <a:avLst/>
          </a:prstGeom>
        </p:spPr>
      </p:pic>
      <p:pic>
        <p:nvPicPr>
          <p:cNvPr id="4098" name="Picture 2"/>
          <p:cNvPicPr>
            <a:picLocks noGrp="1" noChangeAspect="1" noChangeArrowheads="1"/>
          </p:cNvPicPr>
          <p:nvPr>
            <p:ph sz="half" idx="1"/>
          </p:nvPr>
        </p:nvPicPr>
        <p:blipFill>
          <a:blip r:embed="rId3"/>
          <a:srcRect/>
          <a:stretch>
            <a:fillRect/>
          </a:stretch>
        </p:blipFill>
        <p:spPr bwMode="auto">
          <a:xfrm>
            <a:off x="457200" y="2061613"/>
            <a:ext cx="4059238" cy="34967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2800" b="1" smtClean="0">
                <a:solidFill>
                  <a:srgbClr val="C00000"/>
                </a:solidFill>
              </a:rPr>
              <a:t>MAIN SHRINE: SALDOK PALRI DESIGN </a:t>
            </a:r>
            <a:endParaRPr lang="en-US" sz="2800" dirty="0">
              <a:solidFill>
                <a:srgbClr val="C00000"/>
              </a:solidFill>
            </a:endParaRPr>
          </a:p>
        </p:txBody>
      </p:sp>
      <p:sp>
        <p:nvSpPr>
          <p:cNvPr id="6" name="Content Placeholder 5"/>
          <p:cNvSpPr>
            <a:spLocks noGrp="1"/>
          </p:cNvSpPr>
          <p:nvPr>
            <p:ph sz="half" idx="2"/>
          </p:nvPr>
        </p:nvSpPr>
        <p:spPr/>
        <p:txBody>
          <a:bodyPr>
            <a:normAutofit fontScale="77500" lnSpcReduction="20000"/>
          </a:bodyPr>
          <a:lstStyle/>
          <a:p>
            <a:endParaRPr lang="en-US" b="1" dirty="0" smtClean="0"/>
          </a:p>
          <a:p>
            <a:pPr>
              <a:buNone/>
            </a:pPr>
            <a:r>
              <a:rPr lang="en-US" b="1" u="sng" dirty="0" smtClean="0"/>
              <a:t>A </a:t>
            </a:r>
            <a:r>
              <a:rPr lang="en-US" b="1" u="sng" dirty="0" smtClean="0"/>
              <a:t>dedication to our Teachers: </a:t>
            </a:r>
            <a:endParaRPr lang="en-US" b="1" u="sng" dirty="0" smtClean="0"/>
          </a:p>
          <a:p>
            <a:pPr>
              <a:buNone/>
            </a:pPr>
            <a:endParaRPr lang="en-US" b="1" dirty="0" smtClean="0"/>
          </a:p>
          <a:p>
            <a:r>
              <a:rPr lang="en-US" b="1" dirty="0" smtClean="0">
                <a:solidFill>
                  <a:schemeClr val="accent5">
                    <a:lumMod val="50000"/>
                  </a:schemeClr>
                </a:solidFill>
              </a:rPr>
              <a:t>Main </a:t>
            </a:r>
            <a:r>
              <a:rPr lang="en-US" b="1" dirty="0" smtClean="0">
                <a:solidFill>
                  <a:schemeClr val="accent5">
                    <a:lumMod val="50000"/>
                  </a:schemeClr>
                </a:solidFill>
              </a:rPr>
              <a:t>Shrine has been designed using Guru Padmasambhava’s Pure Land Palace, Saldok </a:t>
            </a:r>
            <a:r>
              <a:rPr lang="en-US" b="1" dirty="0" smtClean="0">
                <a:solidFill>
                  <a:schemeClr val="accent5">
                    <a:lumMod val="50000"/>
                  </a:schemeClr>
                </a:solidFill>
              </a:rPr>
              <a:t>Palri               </a:t>
            </a:r>
            <a:r>
              <a:rPr lang="en-US" b="1" dirty="0" smtClean="0">
                <a:solidFill>
                  <a:schemeClr val="accent5">
                    <a:lumMod val="50000"/>
                  </a:schemeClr>
                </a:solidFill>
              </a:rPr>
              <a:t>(Copper Colored Mountain) </a:t>
            </a:r>
            <a:endParaRPr lang="en-US" b="1" dirty="0" smtClean="0">
              <a:solidFill>
                <a:schemeClr val="accent5">
                  <a:lumMod val="50000"/>
                </a:schemeClr>
              </a:solidFill>
            </a:endParaRPr>
          </a:p>
          <a:p>
            <a:endParaRPr lang="en-US" b="1" dirty="0" smtClean="0">
              <a:solidFill>
                <a:schemeClr val="accent5">
                  <a:lumMod val="50000"/>
                </a:schemeClr>
              </a:solidFill>
            </a:endParaRPr>
          </a:p>
          <a:p>
            <a:r>
              <a:rPr lang="en-US" b="1" dirty="0" smtClean="0">
                <a:solidFill>
                  <a:schemeClr val="accent5">
                    <a:lumMod val="50000"/>
                  </a:schemeClr>
                </a:solidFill>
              </a:rPr>
              <a:t>The </a:t>
            </a:r>
            <a:r>
              <a:rPr lang="en-US" b="1" dirty="0" smtClean="0">
                <a:solidFill>
                  <a:schemeClr val="accent5">
                    <a:lumMod val="50000"/>
                  </a:schemeClr>
                </a:solidFill>
              </a:rPr>
              <a:t>shrine is to be dedicated to teachers including H. H. Kushok Mangden Rinpoche, H. H. Kyabrok Tulku Rinpoche, </a:t>
            </a:r>
            <a:r>
              <a:rPr lang="en-US" b="1" dirty="0" smtClean="0">
                <a:solidFill>
                  <a:schemeClr val="accent5">
                    <a:lumMod val="50000"/>
                  </a:schemeClr>
                </a:solidFill>
              </a:rPr>
              <a:t>and </a:t>
            </a:r>
            <a:r>
              <a:rPr lang="en-US" b="1" dirty="0" smtClean="0">
                <a:solidFill>
                  <a:schemeClr val="accent5">
                    <a:lumMod val="50000"/>
                  </a:schemeClr>
                </a:solidFill>
              </a:rPr>
              <a:t>Chogyal Namkhai Norbu Rinpoche. </a:t>
            </a:r>
            <a:endParaRPr lang="en-US" b="1" dirty="0">
              <a:solidFill>
                <a:schemeClr val="accent5">
                  <a:lumMod val="50000"/>
                </a:schemeClr>
              </a:solidFill>
            </a:endParaRPr>
          </a:p>
        </p:txBody>
      </p:sp>
      <p:pic>
        <p:nvPicPr>
          <p:cNvPr id="7" name="Content Placeholder 3" descr="IMG_9264 (2).JPG"/>
          <p:cNvPicPr>
            <a:picLocks noChangeAspect="1"/>
          </p:cNvPicPr>
          <p:nvPr/>
        </p:nvPicPr>
        <p:blipFill>
          <a:blip r:embed="rId2" cstate="print"/>
          <a:stretch>
            <a:fillRect/>
          </a:stretch>
        </p:blipFill>
        <p:spPr>
          <a:xfrm>
            <a:off x="7543800" y="228600"/>
            <a:ext cx="1067327" cy="1066800"/>
          </a:xfrm>
          <a:prstGeom prst="rect">
            <a:avLst/>
          </a:prstGeom>
        </p:spPr>
      </p:pic>
      <p:pic>
        <p:nvPicPr>
          <p:cNvPr id="5122" name="Picture 2"/>
          <p:cNvPicPr>
            <a:picLocks noGrp="1" noChangeAspect="1" noChangeArrowheads="1"/>
          </p:cNvPicPr>
          <p:nvPr>
            <p:ph sz="half" idx="1"/>
          </p:nvPr>
        </p:nvPicPr>
        <p:blipFill>
          <a:blip r:embed="rId3"/>
          <a:srcRect/>
          <a:stretch>
            <a:fillRect/>
          </a:stretch>
        </p:blipFill>
        <p:spPr bwMode="auto">
          <a:xfrm>
            <a:off x="457200" y="2231067"/>
            <a:ext cx="4059238" cy="31578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752600"/>
            <a:ext cx="4419600" cy="762000"/>
          </a:xfrm>
        </p:spPr>
        <p:txBody>
          <a:bodyPr/>
          <a:lstStyle/>
          <a:p>
            <a:r>
              <a:rPr lang="en-US" sz="1800" dirty="0" smtClean="0">
                <a:solidFill>
                  <a:srgbClr val="C00000"/>
                </a:solidFill>
              </a:rPr>
              <a:t>PROJECT 06: ANNUAL YERJANG PUJA</a:t>
            </a:r>
            <a:endParaRPr lang="en-US" sz="2000" dirty="0" smtClean="0"/>
          </a:p>
          <a:p>
            <a:endParaRPr lang="en-US" sz="2000" dirty="0"/>
          </a:p>
        </p:txBody>
      </p:sp>
      <p:sp>
        <p:nvSpPr>
          <p:cNvPr id="4" name="Title 3"/>
          <p:cNvSpPr>
            <a:spLocks noGrp="1"/>
          </p:cNvSpPr>
          <p:nvPr>
            <p:ph type="title"/>
          </p:nvPr>
        </p:nvSpPr>
        <p:spPr>
          <a:xfrm>
            <a:off x="457200" y="685800"/>
            <a:ext cx="8229600" cy="1143000"/>
          </a:xfrm>
        </p:spPr>
        <p:txBody>
          <a:bodyPr>
            <a:noAutofit/>
          </a:bodyPr>
          <a:lstStyle/>
          <a:p>
            <a:r>
              <a:rPr sz="2800" smtClean="0">
                <a:solidFill>
                  <a:srgbClr val="C00000"/>
                </a:solidFill>
              </a:rPr>
              <a:t/>
            </a:r>
            <a:br>
              <a:rPr sz="2800" smtClean="0">
                <a:solidFill>
                  <a:srgbClr val="C00000"/>
                </a:solidFill>
              </a:rPr>
            </a:br>
            <a:r>
              <a:rPr sz="2800" b="1" smtClean="0">
                <a:solidFill>
                  <a:srgbClr val="C00000"/>
                </a:solidFill>
              </a:rPr>
              <a:t>LHAMJE DANDA AREA HERITAGE</a:t>
            </a:r>
            <a:br>
              <a:rPr sz="2800" b="1" smtClean="0">
                <a:solidFill>
                  <a:srgbClr val="C00000"/>
                </a:solidFill>
              </a:rPr>
            </a:br>
            <a:r>
              <a:rPr sz="2800" b="1" smtClean="0">
                <a:solidFill>
                  <a:srgbClr val="C00000"/>
                </a:solidFill>
              </a:rPr>
              <a:t> PRESERVATION </a:t>
            </a:r>
            <a:br>
              <a:rPr sz="2800" b="1" smtClean="0">
                <a:solidFill>
                  <a:srgbClr val="C00000"/>
                </a:solidFill>
              </a:rPr>
            </a:br>
            <a:endParaRPr lang="en-US" sz="2800" dirty="0"/>
          </a:p>
        </p:txBody>
      </p:sp>
      <p:pic>
        <p:nvPicPr>
          <p:cNvPr id="9" name="Picture 2"/>
          <p:cNvPicPr>
            <a:picLocks noGrp="1" noChangeAspect="1" noChangeArrowheads="1"/>
          </p:cNvPicPr>
          <p:nvPr>
            <p:ph sz="half" idx="2"/>
          </p:nvPr>
        </p:nvPicPr>
        <p:blipFill>
          <a:blip r:embed="rId3"/>
          <a:srcRect/>
          <a:stretch>
            <a:fillRect/>
          </a:stretch>
        </p:blipFill>
        <p:spPr bwMode="auto">
          <a:xfrm>
            <a:off x="457200" y="2641937"/>
            <a:ext cx="4038600" cy="3033038"/>
          </a:xfrm>
          <a:prstGeom prst="rect">
            <a:avLst/>
          </a:prstGeom>
          <a:noFill/>
          <a:ln w="9525">
            <a:noFill/>
            <a:miter lim="800000"/>
            <a:headEnd/>
            <a:tailEnd/>
          </a:ln>
          <a:effectLst/>
        </p:spPr>
      </p:pic>
      <p:pic>
        <p:nvPicPr>
          <p:cNvPr id="14338" name="Picture 2"/>
          <p:cNvPicPr>
            <a:picLocks noGrp="1" noChangeAspect="1" noChangeArrowheads="1"/>
          </p:cNvPicPr>
          <p:nvPr>
            <p:ph sz="quarter" idx="4"/>
          </p:nvPr>
        </p:nvPicPr>
        <p:blipFill>
          <a:blip r:embed="rId4"/>
          <a:srcRect/>
          <a:stretch>
            <a:fillRect/>
          </a:stretch>
        </p:blipFill>
        <p:spPr bwMode="auto">
          <a:xfrm>
            <a:off x="4649788" y="2646059"/>
            <a:ext cx="4038600" cy="3024795"/>
          </a:xfrm>
          <a:prstGeom prst="rect">
            <a:avLst/>
          </a:prstGeom>
          <a:noFill/>
          <a:ln w="9525">
            <a:noFill/>
            <a:miter lim="800000"/>
            <a:headEnd/>
            <a:tailEnd/>
          </a:ln>
          <a:effectLst/>
        </p:spPr>
      </p:pic>
      <p:pic>
        <p:nvPicPr>
          <p:cNvPr id="11" name="Content Placeholder 3" descr="IMG_9264 (2).JPG"/>
          <p:cNvPicPr>
            <a:picLocks noChangeAspect="1"/>
          </p:cNvPicPr>
          <p:nvPr/>
        </p:nvPicPr>
        <p:blipFill>
          <a:blip r:embed="rId5" cstate="print"/>
          <a:stretch>
            <a:fillRect/>
          </a:stretch>
        </p:blipFill>
        <p:spPr>
          <a:xfrm>
            <a:off x="7543800" y="228600"/>
            <a:ext cx="1067327" cy="1066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90600"/>
            <a:ext cx="8229600" cy="1219200"/>
          </a:xfrm>
        </p:spPr>
        <p:txBody>
          <a:bodyPr>
            <a:normAutofit/>
          </a:bodyPr>
          <a:lstStyle/>
          <a:p>
            <a:r>
              <a:rPr lang="en-US" sz="2800" dirty="0" smtClean="0">
                <a:solidFill>
                  <a:srgbClr val="C00000"/>
                </a:solidFill>
              </a:rPr>
              <a:t>Where Sherpa people have raised cattle</a:t>
            </a:r>
            <a:r>
              <a:rPr sz="2800" smtClean="0">
                <a:solidFill>
                  <a:srgbClr val="C00000"/>
                </a:solidFill>
              </a:rPr>
              <a:t> for centuries</a:t>
            </a:r>
            <a:endParaRPr lang="en-US" sz="2800" dirty="0">
              <a:solidFill>
                <a:srgbClr val="C00000"/>
              </a:solidFill>
            </a:endParaRPr>
          </a:p>
        </p:txBody>
      </p:sp>
      <p:pic>
        <p:nvPicPr>
          <p:cNvPr id="7" name="Content Placeholder 6" descr="IMG_9273.JPG"/>
          <p:cNvPicPr>
            <a:picLocks noGrp="1" noChangeAspect="1"/>
          </p:cNvPicPr>
          <p:nvPr>
            <p:ph sz="half" idx="1"/>
          </p:nvPr>
        </p:nvPicPr>
        <p:blipFill>
          <a:blip r:embed="rId2" cstate="print"/>
          <a:stretch>
            <a:fillRect/>
          </a:stretch>
        </p:blipFill>
        <p:spPr>
          <a:xfrm>
            <a:off x="457200" y="2288131"/>
            <a:ext cx="4059238" cy="3043737"/>
          </a:xfrm>
        </p:spPr>
      </p:pic>
      <p:pic>
        <p:nvPicPr>
          <p:cNvPr id="4"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pic>
        <p:nvPicPr>
          <p:cNvPr id="6" name="Content Placeholder 5" descr="IMG_9147.JPG"/>
          <p:cNvPicPr>
            <a:picLocks noGrp="1" noChangeAspect="1"/>
          </p:cNvPicPr>
          <p:nvPr>
            <p:ph sz="half" idx="2"/>
          </p:nvPr>
        </p:nvPicPr>
        <p:blipFill>
          <a:blip r:embed="rId4" cstate="print"/>
          <a:stretch>
            <a:fillRect/>
          </a:stretch>
        </p:blipFill>
        <p:spPr>
          <a:xfrm>
            <a:off x="4657826" y="2351116"/>
            <a:ext cx="4039985" cy="2917767"/>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2800" smtClean="0">
                <a:solidFill>
                  <a:srgbClr val="C00000"/>
                </a:solidFill>
              </a:rPr>
              <a:t>PROJECT 06: ANNUAL YERJANG </a:t>
            </a:r>
            <a:r>
              <a:rPr sz="2800" smtClean="0">
                <a:solidFill>
                  <a:srgbClr val="C00000"/>
                </a:solidFill>
              </a:rPr>
              <a:t>PUJA NEEDS</a:t>
            </a:r>
            <a:r>
              <a:rPr sz="3200" smtClean="0"/>
              <a:t/>
            </a:r>
            <a:br>
              <a:rPr sz="3200" smtClean="0"/>
            </a:br>
            <a:endParaRPr lang="en-US" sz="2800" dirty="0"/>
          </a:p>
        </p:txBody>
      </p:sp>
      <p:sp>
        <p:nvSpPr>
          <p:cNvPr id="4" name="Content Placeholder 3"/>
          <p:cNvSpPr>
            <a:spLocks noGrp="1"/>
          </p:cNvSpPr>
          <p:nvPr>
            <p:ph sz="half" idx="2"/>
          </p:nvPr>
        </p:nvSpPr>
        <p:spPr/>
        <p:txBody>
          <a:bodyPr>
            <a:normAutofit/>
          </a:bodyPr>
          <a:lstStyle/>
          <a:p>
            <a:pPr>
              <a:buFontTx/>
              <a:buChar char="-"/>
            </a:pPr>
            <a:r>
              <a:rPr lang="en-US" sz="2400" dirty="0" smtClean="0">
                <a:solidFill>
                  <a:schemeClr val="accent5">
                    <a:lumMod val="50000"/>
                  </a:schemeClr>
                </a:solidFill>
              </a:rPr>
              <a:t>Rebuild Walls</a:t>
            </a:r>
          </a:p>
          <a:p>
            <a:pPr>
              <a:buFontTx/>
              <a:buChar char="-"/>
            </a:pPr>
            <a:endParaRPr lang="en-US" sz="2400" dirty="0" smtClean="0">
              <a:solidFill>
                <a:schemeClr val="accent5">
                  <a:lumMod val="50000"/>
                </a:schemeClr>
              </a:solidFill>
            </a:endParaRPr>
          </a:p>
          <a:p>
            <a:pPr>
              <a:buFontTx/>
              <a:buChar char="-"/>
            </a:pPr>
            <a:r>
              <a:rPr lang="en-US" sz="2400" dirty="0" smtClean="0">
                <a:solidFill>
                  <a:schemeClr val="accent5">
                    <a:lumMod val="50000"/>
                  </a:schemeClr>
                </a:solidFill>
              </a:rPr>
              <a:t>Build Roof, Flooring and seating</a:t>
            </a:r>
          </a:p>
          <a:p>
            <a:pPr>
              <a:buFontTx/>
              <a:buChar char="-"/>
            </a:pPr>
            <a:endParaRPr lang="en-US" sz="2400" dirty="0" smtClean="0">
              <a:solidFill>
                <a:schemeClr val="accent5">
                  <a:lumMod val="50000"/>
                </a:schemeClr>
              </a:solidFill>
            </a:endParaRPr>
          </a:p>
          <a:p>
            <a:pPr>
              <a:buFontTx/>
              <a:buChar char="-"/>
            </a:pPr>
            <a:r>
              <a:rPr lang="en-US" sz="2400" dirty="0" smtClean="0">
                <a:solidFill>
                  <a:schemeClr val="accent5">
                    <a:lumMod val="50000"/>
                  </a:schemeClr>
                </a:solidFill>
              </a:rPr>
              <a:t>Pond Wall </a:t>
            </a:r>
          </a:p>
          <a:p>
            <a:pPr>
              <a:buFontTx/>
              <a:buChar char="-"/>
            </a:pPr>
            <a:endParaRPr lang="en-US" sz="2400" dirty="0" smtClean="0">
              <a:solidFill>
                <a:schemeClr val="accent5">
                  <a:lumMod val="50000"/>
                </a:schemeClr>
              </a:solidFill>
            </a:endParaRPr>
          </a:p>
          <a:p>
            <a:pPr>
              <a:buFontTx/>
              <a:buChar char="-"/>
            </a:pPr>
            <a:r>
              <a:rPr lang="en-US" sz="2400" dirty="0" smtClean="0">
                <a:solidFill>
                  <a:schemeClr val="accent5">
                    <a:lumMod val="50000"/>
                  </a:schemeClr>
                </a:solidFill>
              </a:rPr>
              <a:t>Descriptive Plaque</a:t>
            </a:r>
            <a:endParaRPr lang="en-US" sz="2400" dirty="0">
              <a:solidFill>
                <a:schemeClr val="accent5">
                  <a:lumMod val="50000"/>
                </a:schemeClr>
              </a:solidFill>
            </a:endParaRPr>
          </a:p>
        </p:txBody>
      </p:sp>
      <p:pic>
        <p:nvPicPr>
          <p:cNvPr id="15362" name="Picture 2"/>
          <p:cNvPicPr>
            <a:picLocks noGrp="1" noChangeAspect="1" noChangeArrowheads="1"/>
          </p:cNvPicPr>
          <p:nvPr>
            <p:ph sz="half" idx="1"/>
          </p:nvPr>
        </p:nvPicPr>
        <p:blipFill>
          <a:blip r:embed="rId3"/>
          <a:srcRect/>
          <a:stretch>
            <a:fillRect/>
          </a:stretch>
        </p:blipFill>
        <p:spPr bwMode="auto">
          <a:xfrm>
            <a:off x="666280" y="1600201"/>
            <a:ext cx="3268339" cy="3967162"/>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219200"/>
          </a:xfrm>
        </p:spPr>
        <p:txBody>
          <a:bodyPr>
            <a:normAutofit/>
          </a:bodyPr>
          <a:lstStyle/>
          <a:p>
            <a:r>
              <a:rPr sz="3600" smtClean="0">
                <a:solidFill>
                  <a:srgbClr val="C00000"/>
                </a:solidFill>
              </a:rPr>
              <a:t/>
            </a:r>
            <a:br>
              <a:rPr sz="3600" smtClean="0">
                <a:solidFill>
                  <a:srgbClr val="C00000"/>
                </a:solidFill>
              </a:rPr>
            </a:br>
            <a:r>
              <a:rPr sz="3600" b="1" smtClean="0">
                <a:solidFill>
                  <a:srgbClr val="C00000"/>
                </a:solidFill>
              </a:rPr>
              <a:t>MANI </a:t>
            </a:r>
            <a:r>
              <a:rPr sz="3600" b="1" smtClean="0">
                <a:solidFill>
                  <a:srgbClr val="C00000"/>
                </a:solidFill>
              </a:rPr>
              <a:t>WALL REHABILITATION </a:t>
            </a:r>
          </a:p>
        </p:txBody>
      </p:sp>
      <p:sp>
        <p:nvSpPr>
          <p:cNvPr id="8" name="Content Placeholder 7"/>
          <p:cNvSpPr>
            <a:spLocks noGrp="1"/>
          </p:cNvSpPr>
          <p:nvPr>
            <p:ph sz="half" idx="1"/>
          </p:nvPr>
        </p:nvSpPr>
        <p:spPr>
          <a:xfrm>
            <a:off x="457200" y="1371600"/>
            <a:ext cx="4059936" cy="4572000"/>
          </a:xfrm>
        </p:spPr>
        <p:txBody>
          <a:bodyPr>
            <a:noAutofit/>
          </a:bodyPr>
          <a:lstStyle/>
          <a:p>
            <a:pPr>
              <a:buNone/>
            </a:pPr>
            <a:endParaRPr lang="en-US" sz="1800" b="1" dirty="0" smtClean="0">
              <a:solidFill>
                <a:schemeClr val="accent5">
                  <a:lumMod val="50000"/>
                </a:schemeClr>
              </a:solidFill>
            </a:endParaRPr>
          </a:p>
          <a:p>
            <a:pPr>
              <a:buNone/>
            </a:pPr>
            <a:r>
              <a:rPr lang="en-US" sz="1800" b="1" dirty="0" smtClean="0">
                <a:solidFill>
                  <a:schemeClr val="accent5">
                    <a:lumMod val="50000"/>
                  </a:schemeClr>
                </a:solidFill>
              </a:rPr>
              <a:t>‘</a:t>
            </a:r>
            <a:r>
              <a:rPr lang="en-US" sz="1800" b="1" dirty="0" smtClean="0">
                <a:solidFill>
                  <a:schemeClr val="accent5">
                    <a:lumMod val="50000"/>
                  </a:schemeClr>
                </a:solidFill>
              </a:rPr>
              <a:t>Mani’, meaning ‘Jewel’ or ‘Infinite Altruism’ are carvings of sacred syllables and prayers on rocks. </a:t>
            </a:r>
            <a:endParaRPr lang="en-US" sz="1800" b="1" dirty="0" smtClean="0">
              <a:solidFill>
                <a:schemeClr val="accent5">
                  <a:lumMod val="50000"/>
                </a:schemeClr>
              </a:solidFill>
            </a:endParaRPr>
          </a:p>
          <a:p>
            <a:endParaRPr lang="en-US" sz="1800" b="1" dirty="0" smtClean="0">
              <a:solidFill>
                <a:schemeClr val="accent5">
                  <a:lumMod val="50000"/>
                </a:schemeClr>
              </a:solidFill>
            </a:endParaRPr>
          </a:p>
          <a:p>
            <a:pPr>
              <a:buNone/>
            </a:pPr>
            <a:r>
              <a:rPr lang="en-US" sz="1800" b="1" dirty="0" smtClean="0">
                <a:solidFill>
                  <a:schemeClr val="accent5">
                    <a:lumMod val="50000"/>
                  </a:schemeClr>
                </a:solidFill>
              </a:rPr>
              <a:t>Landscape contains many ancient </a:t>
            </a:r>
            <a:r>
              <a:rPr lang="en-US" sz="1800" b="1" dirty="0" smtClean="0">
                <a:solidFill>
                  <a:schemeClr val="accent5">
                    <a:lumMod val="50000"/>
                  </a:schemeClr>
                </a:solidFill>
              </a:rPr>
              <a:t>and beautiful Mani inscriptions on </a:t>
            </a:r>
            <a:r>
              <a:rPr lang="en-US" sz="1800" b="1" dirty="0" smtClean="0">
                <a:solidFill>
                  <a:schemeClr val="accent5">
                    <a:lumMod val="50000"/>
                  </a:schemeClr>
                </a:solidFill>
              </a:rPr>
              <a:t>natural </a:t>
            </a:r>
            <a:r>
              <a:rPr lang="en-US" sz="1800" b="1" dirty="0" smtClean="0">
                <a:solidFill>
                  <a:schemeClr val="accent5">
                    <a:lumMod val="50000"/>
                  </a:schemeClr>
                </a:solidFill>
              </a:rPr>
              <a:t>rocks </a:t>
            </a:r>
            <a:r>
              <a:rPr lang="en-US" sz="1800" b="1" dirty="0" smtClean="0">
                <a:solidFill>
                  <a:schemeClr val="accent5">
                    <a:lumMod val="50000"/>
                  </a:schemeClr>
                </a:solidFill>
              </a:rPr>
              <a:t>and constructed </a:t>
            </a:r>
            <a:r>
              <a:rPr lang="en-US" sz="1800" b="1" dirty="0" smtClean="0">
                <a:solidFill>
                  <a:schemeClr val="accent5">
                    <a:lumMod val="50000"/>
                  </a:schemeClr>
                </a:solidFill>
              </a:rPr>
              <a:t>walls </a:t>
            </a:r>
            <a:r>
              <a:rPr lang="en-US" sz="1800" b="1" dirty="0" smtClean="0">
                <a:solidFill>
                  <a:schemeClr val="accent5">
                    <a:lumMod val="50000"/>
                  </a:schemeClr>
                </a:solidFill>
              </a:rPr>
              <a:t>from </a:t>
            </a:r>
            <a:r>
              <a:rPr lang="en-US" sz="1800" b="1" dirty="0" smtClean="0">
                <a:solidFill>
                  <a:schemeClr val="accent5">
                    <a:lumMod val="50000"/>
                  </a:schemeClr>
                </a:solidFill>
              </a:rPr>
              <a:t>Lowa </a:t>
            </a:r>
            <a:r>
              <a:rPr lang="en-US" sz="1800" b="1" dirty="0" smtClean="0">
                <a:solidFill>
                  <a:schemeClr val="accent5">
                    <a:lumMod val="50000"/>
                  </a:schemeClr>
                </a:solidFill>
              </a:rPr>
              <a:t>Karka to </a:t>
            </a:r>
            <a:r>
              <a:rPr lang="en-US" sz="1800" b="1" dirty="0" smtClean="0">
                <a:solidFill>
                  <a:schemeClr val="accent5">
                    <a:lumMod val="50000"/>
                  </a:schemeClr>
                </a:solidFill>
              </a:rPr>
              <a:t>Pike Peak. </a:t>
            </a:r>
            <a:endParaRPr lang="en-US" sz="1800" b="1" dirty="0" smtClean="0">
              <a:solidFill>
                <a:schemeClr val="accent5">
                  <a:lumMod val="50000"/>
                </a:schemeClr>
              </a:solidFill>
            </a:endParaRPr>
          </a:p>
          <a:p>
            <a:endParaRPr lang="en-US" sz="1800" b="1" dirty="0" smtClean="0">
              <a:solidFill>
                <a:schemeClr val="accent5">
                  <a:lumMod val="50000"/>
                </a:schemeClr>
              </a:solidFill>
            </a:endParaRPr>
          </a:p>
          <a:p>
            <a:pPr>
              <a:buNone/>
            </a:pPr>
            <a:r>
              <a:rPr lang="en-US" sz="1800" b="1" dirty="0" smtClean="0">
                <a:solidFill>
                  <a:schemeClr val="accent5">
                    <a:lumMod val="50000"/>
                  </a:schemeClr>
                </a:solidFill>
              </a:rPr>
              <a:t>Made </a:t>
            </a:r>
            <a:r>
              <a:rPr lang="en-US" sz="1800" b="1" dirty="0" smtClean="0">
                <a:solidFill>
                  <a:schemeClr val="accent5">
                    <a:lumMod val="50000"/>
                  </a:schemeClr>
                </a:solidFill>
              </a:rPr>
              <a:t>by dedicated practitioners who have practiced and lived in the </a:t>
            </a:r>
            <a:r>
              <a:rPr lang="en-US" sz="1800" b="1" dirty="0" smtClean="0">
                <a:solidFill>
                  <a:schemeClr val="accent5">
                    <a:lumMod val="50000"/>
                  </a:schemeClr>
                </a:solidFill>
              </a:rPr>
              <a:t>area for centuries</a:t>
            </a:r>
            <a:endParaRPr lang="en-US" sz="1800" b="1" dirty="0">
              <a:solidFill>
                <a:schemeClr val="accent5">
                  <a:lumMod val="50000"/>
                </a:schemeClr>
              </a:solidFill>
            </a:endParaRPr>
          </a:p>
        </p:txBody>
      </p:sp>
      <p:pic>
        <p:nvPicPr>
          <p:cNvPr id="7" name="Content Placeholder 3" descr="IMG_9264 (2).JPG"/>
          <p:cNvPicPr>
            <a:picLocks noChangeAspect="1"/>
          </p:cNvPicPr>
          <p:nvPr/>
        </p:nvPicPr>
        <p:blipFill>
          <a:blip r:embed="rId2" cstate="print"/>
          <a:stretch>
            <a:fillRect/>
          </a:stretch>
        </p:blipFill>
        <p:spPr>
          <a:xfrm>
            <a:off x="7543800" y="228600"/>
            <a:ext cx="1067327" cy="1066800"/>
          </a:xfrm>
          <a:prstGeom prst="rect">
            <a:avLst/>
          </a:prstGeom>
        </p:spPr>
      </p:pic>
      <p:pic>
        <p:nvPicPr>
          <p:cNvPr id="6149" name="Picture 5"/>
          <p:cNvPicPr>
            <a:picLocks noGrp="1" noChangeAspect="1" noChangeArrowheads="1"/>
          </p:cNvPicPr>
          <p:nvPr>
            <p:ph sz="half" idx="2"/>
          </p:nvPr>
        </p:nvPicPr>
        <p:blipFill>
          <a:blip r:embed="rId3"/>
          <a:srcRect/>
          <a:stretch>
            <a:fillRect/>
          </a:stretch>
        </p:blipFill>
        <p:spPr bwMode="auto">
          <a:xfrm>
            <a:off x="4648200" y="2286660"/>
            <a:ext cx="4059238" cy="30466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457200" y="1676400"/>
            <a:ext cx="4040188" cy="762000"/>
          </a:xfrm>
        </p:spPr>
        <p:txBody>
          <a:bodyPr/>
          <a:lstStyle/>
          <a:p>
            <a:r>
              <a:rPr lang="en-US" sz="1800" dirty="0" smtClean="0">
                <a:solidFill>
                  <a:srgbClr val="C00000"/>
                </a:solidFill>
              </a:rPr>
              <a:t/>
            </a:r>
            <a:br>
              <a:rPr lang="en-US" sz="1800" dirty="0" smtClean="0">
                <a:solidFill>
                  <a:srgbClr val="C00000"/>
                </a:solidFill>
              </a:rPr>
            </a:br>
            <a:r>
              <a:rPr lang="en-US" sz="1800" dirty="0" smtClean="0">
                <a:solidFill>
                  <a:srgbClr val="C00000"/>
                </a:solidFill>
              </a:rPr>
              <a:t>PROJECT 07: SHORE KARKA  </a:t>
            </a:r>
            <a:br>
              <a:rPr lang="en-US" sz="1800" dirty="0" smtClean="0">
                <a:solidFill>
                  <a:srgbClr val="C00000"/>
                </a:solidFill>
              </a:rPr>
            </a:br>
            <a:endParaRPr lang="en-US" sz="2000" dirty="0"/>
          </a:p>
        </p:txBody>
      </p:sp>
      <p:pic>
        <p:nvPicPr>
          <p:cNvPr id="5" name="Content Placeholder 4" descr="IMG_9043.JPG"/>
          <p:cNvPicPr>
            <a:picLocks noGrp="1" noChangeAspect="1"/>
          </p:cNvPicPr>
          <p:nvPr>
            <p:ph sz="half" idx="2"/>
          </p:nvPr>
        </p:nvPicPr>
        <p:blipFill>
          <a:blip r:embed="rId2" cstate="print"/>
          <a:stretch>
            <a:fillRect/>
          </a:stretch>
        </p:blipFill>
        <p:spPr>
          <a:xfrm>
            <a:off x="457200" y="2645531"/>
            <a:ext cx="4038600" cy="3025850"/>
          </a:xfrm>
        </p:spPr>
      </p:pic>
      <p:pic>
        <p:nvPicPr>
          <p:cNvPr id="6" name="Content Placeholder 5" descr="IMG_9044.JPG"/>
          <p:cNvPicPr>
            <a:picLocks noGrp="1" noChangeAspect="1"/>
          </p:cNvPicPr>
          <p:nvPr>
            <p:ph sz="quarter" idx="4"/>
          </p:nvPr>
        </p:nvPicPr>
        <p:blipFill>
          <a:blip r:embed="rId3" cstate="print"/>
          <a:stretch>
            <a:fillRect/>
          </a:stretch>
        </p:blipFill>
        <p:spPr>
          <a:xfrm>
            <a:off x="4649788" y="2645531"/>
            <a:ext cx="4038600" cy="3025850"/>
          </a:xfrm>
        </p:spPr>
      </p:pic>
      <p:sp>
        <p:nvSpPr>
          <p:cNvPr id="2" name="Title 1"/>
          <p:cNvSpPr>
            <a:spLocks noGrp="1"/>
          </p:cNvSpPr>
          <p:nvPr>
            <p:ph type="title"/>
          </p:nvPr>
        </p:nvSpPr>
        <p:spPr/>
        <p:txBody>
          <a:bodyPr>
            <a:noAutofit/>
          </a:bodyPr>
          <a:lstStyle/>
          <a:p>
            <a:r>
              <a:rPr sz="2800" smtClean="0">
                <a:solidFill>
                  <a:srgbClr val="C00000"/>
                </a:solidFill>
              </a:rPr>
              <a:t/>
            </a:r>
            <a:br>
              <a:rPr sz="2800" smtClean="0">
                <a:solidFill>
                  <a:srgbClr val="C00000"/>
                </a:solidFill>
              </a:rPr>
            </a:br>
            <a:r>
              <a:rPr sz="2800" b="1" smtClean="0">
                <a:solidFill>
                  <a:srgbClr val="C00000"/>
                </a:solidFill>
              </a:rPr>
              <a:t>MANI WALL REHABILITATION </a:t>
            </a:r>
            <a:endParaRPr lang="en-US" sz="2800" dirty="0">
              <a:solidFill>
                <a:srgbClr val="C00000"/>
              </a:solidFill>
            </a:endParaRPr>
          </a:p>
        </p:txBody>
      </p:sp>
      <p:pic>
        <p:nvPicPr>
          <p:cNvPr id="7"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1676400"/>
            <a:ext cx="4040188" cy="762000"/>
          </a:xfrm>
        </p:spPr>
        <p:txBody>
          <a:bodyPr/>
          <a:lstStyle/>
          <a:p>
            <a:endParaRPr lang="en-US" sz="1800" dirty="0" smtClean="0">
              <a:solidFill>
                <a:srgbClr val="C00000"/>
              </a:solidFill>
            </a:endParaRPr>
          </a:p>
          <a:p>
            <a:r>
              <a:rPr lang="en-US" sz="1800" dirty="0" smtClean="0">
                <a:solidFill>
                  <a:srgbClr val="C00000"/>
                </a:solidFill>
              </a:rPr>
              <a:t>PROJECT 08: SINKING MANI WALL </a:t>
            </a:r>
          </a:p>
          <a:p>
            <a:endParaRPr lang="en-US" sz="1800" dirty="0">
              <a:solidFill>
                <a:srgbClr val="C00000"/>
              </a:solidFill>
            </a:endParaRPr>
          </a:p>
        </p:txBody>
      </p:sp>
      <p:pic>
        <p:nvPicPr>
          <p:cNvPr id="5" name="Content Placeholder 4" descr="IMG_9154.JPG"/>
          <p:cNvPicPr>
            <a:picLocks noGrp="1" noChangeAspect="1"/>
          </p:cNvPicPr>
          <p:nvPr>
            <p:ph sz="half" idx="2"/>
          </p:nvPr>
        </p:nvPicPr>
        <p:blipFill>
          <a:blip r:embed="rId2" cstate="print"/>
          <a:stretch>
            <a:fillRect/>
          </a:stretch>
        </p:blipFill>
        <p:spPr>
          <a:xfrm>
            <a:off x="457200" y="2646058"/>
            <a:ext cx="4038600" cy="3024796"/>
          </a:xfrm>
        </p:spPr>
      </p:pic>
      <p:pic>
        <p:nvPicPr>
          <p:cNvPr id="6" name="Content Placeholder 5" descr="IMG_9054.JPG"/>
          <p:cNvPicPr>
            <a:picLocks noGrp="1" noChangeAspect="1"/>
          </p:cNvPicPr>
          <p:nvPr>
            <p:ph sz="quarter" idx="4"/>
          </p:nvPr>
        </p:nvPicPr>
        <p:blipFill>
          <a:blip r:embed="rId3" cstate="print"/>
          <a:stretch>
            <a:fillRect/>
          </a:stretch>
        </p:blipFill>
        <p:spPr>
          <a:xfrm>
            <a:off x="4649788" y="2646058"/>
            <a:ext cx="4038600" cy="3024796"/>
          </a:xfrm>
        </p:spPr>
      </p:pic>
      <p:sp>
        <p:nvSpPr>
          <p:cNvPr id="10" name="Title 9"/>
          <p:cNvSpPr>
            <a:spLocks noGrp="1"/>
          </p:cNvSpPr>
          <p:nvPr>
            <p:ph type="title"/>
          </p:nvPr>
        </p:nvSpPr>
        <p:spPr/>
        <p:txBody>
          <a:bodyPr>
            <a:noAutofit/>
          </a:bodyPr>
          <a:lstStyle/>
          <a:p>
            <a:r>
              <a:rPr sz="2800" smtClean="0">
                <a:solidFill>
                  <a:srgbClr val="C00000"/>
                </a:solidFill>
              </a:rPr>
              <a:t/>
            </a:r>
            <a:br>
              <a:rPr sz="2800" smtClean="0">
                <a:solidFill>
                  <a:srgbClr val="C00000"/>
                </a:solidFill>
              </a:rPr>
            </a:br>
            <a:r>
              <a:rPr sz="2800" b="1" smtClean="0">
                <a:solidFill>
                  <a:srgbClr val="C00000"/>
                </a:solidFill>
              </a:rPr>
              <a:t>MANI WALL REHABILITATION </a:t>
            </a:r>
            <a:endParaRPr lang="en-US" sz="2800" dirty="0"/>
          </a:p>
        </p:txBody>
      </p:sp>
      <p:sp>
        <p:nvSpPr>
          <p:cNvPr id="9" name="Text Placeholder 8"/>
          <p:cNvSpPr>
            <a:spLocks noGrp="1"/>
          </p:cNvSpPr>
          <p:nvPr>
            <p:ph type="body" idx="3"/>
          </p:nvPr>
        </p:nvSpPr>
        <p:spPr>
          <a:xfrm>
            <a:off x="4648200" y="1676400"/>
            <a:ext cx="4040188" cy="762000"/>
          </a:xfrm>
        </p:spPr>
        <p:txBody>
          <a:bodyPr/>
          <a:lstStyle/>
          <a:p>
            <a:endParaRPr lang="en-US" sz="1800" dirty="0" smtClean="0">
              <a:solidFill>
                <a:srgbClr val="C00000"/>
              </a:solidFill>
            </a:endParaRPr>
          </a:p>
          <a:p>
            <a:r>
              <a:rPr lang="en-US" sz="1800" dirty="0" smtClean="0">
                <a:solidFill>
                  <a:srgbClr val="C00000"/>
                </a:solidFill>
              </a:rPr>
              <a:t>PROJECT 09: CHOTEN DOKOLOK </a:t>
            </a:r>
          </a:p>
          <a:p>
            <a:endParaRPr lang="en-US" sz="1800" dirty="0">
              <a:solidFill>
                <a:srgbClr val="C00000"/>
              </a:solidFill>
            </a:endParaRPr>
          </a:p>
        </p:txBody>
      </p:sp>
      <p:pic>
        <p:nvPicPr>
          <p:cNvPr id="7"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1676400"/>
            <a:ext cx="4040188" cy="762000"/>
          </a:xfrm>
        </p:spPr>
        <p:txBody>
          <a:bodyPr/>
          <a:lstStyle/>
          <a:p>
            <a:endParaRPr lang="en-US" sz="1800" dirty="0" smtClean="0">
              <a:solidFill>
                <a:srgbClr val="C00000"/>
              </a:solidFill>
            </a:endParaRPr>
          </a:p>
          <a:p>
            <a:endParaRPr lang="en-US" sz="1800" dirty="0" smtClean="0">
              <a:solidFill>
                <a:srgbClr val="C00000"/>
              </a:solidFill>
            </a:endParaRPr>
          </a:p>
          <a:p>
            <a:r>
              <a:rPr lang="pl-PL" sz="1800" dirty="0" smtClean="0">
                <a:solidFill>
                  <a:srgbClr val="C00000"/>
                </a:solidFill>
              </a:rPr>
              <a:t>PROJECT 10: RAKOK MANI WALL </a:t>
            </a:r>
          </a:p>
          <a:p>
            <a:endParaRPr lang="en-US" sz="1800" dirty="0">
              <a:solidFill>
                <a:srgbClr val="C00000"/>
              </a:solidFill>
            </a:endParaRPr>
          </a:p>
        </p:txBody>
      </p:sp>
      <p:sp>
        <p:nvSpPr>
          <p:cNvPr id="2" name="Title 1"/>
          <p:cNvSpPr>
            <a:spLocks noGrp="1"/>
          </p:cNvSpPr>
          <p:nvPr>
            <p:ph type="title"/>
          </p:nvPr>
        </p:nvSpPr>
        <p:spPr/>
        <p:txBody>
          <a:bodyPr>
            <a:noAutofit/>
          </a:bodyPr>
          <a:lstStyle/>
          <a:p>
            <a:r>
              <a:rPr sz="2800" smtClean="0">
                <a:solidFill>
                  <a:srgbClr val="C00000"/>
                </a:solidFill>
              </a:rPr>
              <a:t/>
            </a:r>
            <a:br>
              <a:rPr sz="2800" smtClean="0">
                <a:solidFill>
                  <a:srgbClr val="C00000"/>
                </a:solidFill>
              </a:rPr>
            </a:br>
            <a:r>
              <a:rPr sz="2800" b="1" smtClean="0">
                <a:solidFill>
                  <a:srgbClr val="C00000"/>
                </a:solidFill>
              </a:rPr>
              <a:t>MANI WALL REHABILITATION </a:t>
            </a:r>
            <a:endParaRPr lang="en-US" sz="2800" dirty="0">
              <a:solidFill>
                <a:srgbClr val="C00000"/>
              </a:solidFill>
            </a:endParaRPr>
          </a:p>
        </p:txBody>
      </p:sp>
      <p:sp>
        <p:nvSpPr>
          <p:cNvPr id="9" name="Text Placeholder 8"/>
          <p:cNvSpPr>
            <a:spLocks noGrp="1"/>
          </p:cNvSpPr>
          <p:nvPr>
            <p:ph type="body" idx="3"/>
          </p:nvPr>
        </p:nvSpPr>
        <p:spPr>
          <a:xfrm>
            <a:off x="4648200" y="1600200"/>
            <a:ext cx="4040188" cy="762000"/>
          </a:xfrm>
        </p:spPr>
        <p:txBody>
          <a:bodyPr/>
          <a:lstStyle/>
          <a:p>
            <a:endParaRPr lang="en-US" sz="1600" dirty="0" smtClean="0">
              <a:solidFill>
                <a:srgbClr val="C00000"/>
              </a:solidFill>
            </a:endParaRPr>
          </a:p>
          <a:p>
            <a:endParaRPr lang="en-US" sz="1600" dirty="0" smtClean="0"/>
          </a:p>
          <a:p>
            <a:r>
              <a:rPr lang="en-US" sz="1800" dirty="0" smtClean="0">
                <a:solidFill>
                  <a:srgbClr val="C00000"/>
                </a:solidFill>
              </a:rPr>
              <a:t>PROJECT </a:t>
            </a:r>
            <a:r>
              <a:rPr lang="en-US" sz="1800" dirty="0" smtClean="0">
                <a:solidFill>
                  <a:srgbClr val="C00000"/>
                </a:solidFill>
              </a:rPr>
              <a:t>11: MANI WALL</a:t>
            </a:r>
            <a:endParaRPr lang="en-US" sz="1800" dirty="0" smtClean="0">
              <a:solidFill>
                <a:srgbClr val="C00000"/>
              </a:solidFill>
            </a:endParaRPr>
          </a:p>
          <a:p>
            <a:endParaRPr lang="en-US" sz="1600" dirty="0">
              <a:solidFill>
                <a:srgbClr val="C00000"/>
              </a:solidFill>
            </a:endParaRPr>
          </a:p>
        </p:txBody>
      </p:sp>
      <p:pic>
        <p:nvPicPr>
          <p:cNvPr id="7" name="Content Placeholder 3" descr="IMG_9264 (2).JPG"/>
          <p:cNvPicPr>
            <a:picLocks noChangeAspect="1"/>
          </p:cNvPicPr>
          <p:nvPr/>
        </p:nvPicPr>
        <p:blipFill>
          <a:blip r:embed="rId2" cstate="print"/>
          <a:stretch>
            <a:fillRect/>
          </a:stretch>
        </p:blipFill>
        <p:spPr>
          <a:xfrm>
            <a:off x="7543800" y="228600"/>
            <a:ext cx="1067327" cy="1066800"/>
          </a:xfrm>
          <a:prstGeom prst="rect">
            <a:avLst/>
          </a:prstGeom>
        </p:spPr>
      </p:pic>
      <p:pic>
        <p:nvPicPr>
          <p:cNvPr id="7170" name="Picture 2"/>
          <p:cNvPicPr>
            <a:picLocks noGrp="1" noChangeAspect="1" noChangeArrowheads="1"/>
          </p:cNvPicPr>
          <p:nvPr>
            <p:ph sz="half" idx="2"/>
          </p:nvPr>
        </p:nvPicPr>
        <p:blipFill>
          <a:blip r:embed="rId3"/>
          <a:srcRect/>
          <a:stretch>
            <a:fillRect/>
          </a:stretch>
        </p:blipFill>
        <p:spPr bwMode="auto">
          <a:xfrm>
            <a:off x="457200" y="2518231"/>
            <a:ext cx="4038600" cy="3280451"/>
          </a:xfrm>
          <a:prstGeom prst="rect">
            <a:avLst/>
          </a:prstGeom>
          <a:noFill/>
          <a:ln w="9525">
            <a:noFill/>
            <a:miter lim="800000"/>
            <a:headEnd/>
            <a:tailEnd/>
          </a:ln>
          <a:effectLst/>
        </p:spPr>
      </p:pic>
      <p:pic>
        <p:nvPicPr>
          <p:cNvPr id="7173" name="Picture 5"/>
          <p:cNvPicPr>
            <a:picLocks noGrp="1" noChangeAspect="1" noChangeArrowheads="1"/>
          </p:cNvPicPr>
          <p:nvPr>
            <p:ph sz="quarter" idx="4"/>
          </p:nvPr>
        </p:nvPicPr>
        <p:blipFill>
          <a:blip r:embed="rId4"/>
          <a:srcRect/>
          <a:stretch>
            <a:fillRect/>
          </a:stretch>
        </p:blipFill>
        <p:spPr bwMode="auto">
          <a:xfrm>
            <a:off x="4649788" y="2644891"/>
            <a:ext cx="4038600" cy="30271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1676400"/>
            <a:ext cx="4040188" cy="762000"/>
          </a:xfrm>
        </p:spPr>
        <p:txBody>
          <a:bodyPr/>
          <a:lstStyle/>
          <a:p>
            <a:endParaRPr lang="en-US" sz="1800" dirty="0" smtClean="0">
              <a:solidFill>
                <a:srgbClr val="C00000"/>
              </a:solidFill>
            </a:endParaRPr>
          </a:p>
          <a:p>
            <a:endParaRPr lang="en-US" sz="1800" dirty="0" smtClean="0">
              <a:solidFill>
                <a:srgbClr val="C00000"/>
              </a:solidFill>
            </a:endParaRPr>
          </a:p>
          <a:p>
            <a:endParaRPr lang="en-US" sz="1800" dirty="0" smtClean="0">
              <a:solidFill>
                <a:srgbClr val="C00000"/>
              </a:solidFill>
            </a:endParaRPr>
          </a:p>
          <a:p>
            <a:r>
              <a:rPr lang="en-US" sz="1800" dirty="0" smtClean="0">
                <a:solidFill>
                  <a:srgbClr val="C00000"/>
                </a:solidFill>
              </a:rPr>
              <a:t>PROJECT 12: MANI WALL </a:t>
            </a:r>
            <a:r>
              <a:rPr lang="en-US" sz="1800" dirty="0" smtClean="0">
                <a:solidFill>
                  <a:srgbClr val="C00000"/>
                </a:solidFill>
              </a:rPr>
              <a:t> </a:t>
            </a:r>
            <a:endParaRPr lang="en-US" sz="1800" dirty="0" smtClean="0">
              <a:solidFill>
                <a:srgbClr val="C00000"/>
              </a:solidFill>
            </a:endParaRPr>
          </a:p>
          <a:p>
            <a:endParaRPr lang="en-US" sz="1800" dirty="0">
              <a:solidFill>
                <a:srgbClr val="C00000"/>
              </a:solidFill>
            </a:endParaRPr>
          </a:p>
        </p:txBody>
      </p:sp>
      <p:sp>
        <p:nvSpPr>
          <p:cNvPr id="2" name="Title 1"/>
          <p:cNvSpPr>
            <a:spLocks noGrp="1"/>
          </p:cNvSpPr>
          <p:nvPr>
            <p:ph type="title"/>
          </p:nvPr>
        </p:nvSpPr>
        <p:spPr/>
        <p:txBody>
          <a:bodyPr>
            <a:noAutofit/>
          </a:bodyPr>
          <a:lstStyle/>
          <a:p>
            <a:r>
              <a:rPr sz="2800" smtClean="0">
                <a:solidFill>
                  <a:srgbClr val="C00000"/>
                </a:solidFill>
              </a:rPr>
              <a:t/>
            </a:r>
            <a:br>
              <a:rPr sz="2800" smtClean="0">
                <a:solidFill>
                  <a:srgbClr val="C00000"/>
                </a:solidFill>
              </a:rPr>
            </a:br>
            <a:r>
              <a:rPr sz="2800" b="1" smtClean="0">
                <a:solidFill>
                  <a:srgbClr val="C00000"/>
                </a:solidFill>
              </a:rPr>
              <a:t>MANI WALL REHABILITATION </a:t>
            </a:r>
            <a:endParaRPr lang="en-US" sz="2800" dirty="0">
              <a:solidFill>
                <a:srgbClr val="C00000"/>
              </a:solidFill>
            </a:endParaRPr>
          </a:p>
        </p:txBody>
      </p:sp>
      <p:sp>
        <p:nvSpPr>
          <p:cNvPr id="9" name="Text Placeholder 8"/>
          <p:cNvSpPr>
            <a:spLocks noGrp="1"/>
          </p:cNvSpPr>
          <p:nvPr>
            <p:ph type="body" idx="3"/>
          </p:nvPr>
        </p:nvSpPr>
        <p:spPr>
          <a:xfrm>
            <a:off x="4648200" y="1600200"/>
            <a:ext cx="4040188" cy="762000"/>
          </a:xfrm>
        </p:spPr>
        <p:txBody>
          <a:bodyPr/>
          <a:lstStyle/>
          <a:p>
            <a:endParaRPr lang="en-US" sz="1600" dirty="0" smtClean="0">
              <a:solidFill>
                <a:srgbClr val="C00000"/>
              </a:solidFill>
            </a:endParaRPr>
          </a:p>
          <a:p>
            <a:endParaRPr lang="en-US" sz="1600" dirty="0" smtClean="0"/>
          </a:p>
          <a:p>
            <a:r>
              <a:rPr lang="en-US" sz="1800" dirty="0" smtClean="0">
                <a:solidFill>
                  <a:srgbClr val="C00000"/>
                </a:solidFill>
              </a:rPr>
              <a:t>PROJECT </a:t>
            </a:r>
            <a:r>
              <a:rPr lang="en-US" sz="1800" dirty="0" smtClean="0">
                <a:solidFill>
                  <a:srgbClr val="C00000"/>
                </a:solidFill>
              </a:rPr>
              <a:t>13: </a:t>
            </a:r>
            <a:r>
              <a:rPr lang="en-US" sz="1800" dirty="0" smtClean="0">
                <a:solidFill>
                  <a:srgbClr val="C00000"/>
                </a:solidFill>
              </a:rPr>
              <a:t>MANI WALL  </a:t>
            </a:r>
          </a:p>
          <a:p>
            <a:endParaRPr lang="en-US" sz="1600" dirty="0">
              <a:solidFill>
                <a:srgbClr val="C00000"/>
              </a:solidFill>
            </a:endParaRPr>
          </a:p>
        </p:txBody>
      </p:sp>
      <p:pic>
        <p:nvPicPr>
          <p:cNvPr id="7" name="Content Placeholder 3" descr="IMG_9264 (2).JPG"/>
          <p:cNvPicPr>
            <a:picLocks noChangeAspect="1"/>
          </p:cNvPicPr>
          <p:nvPr/>
        </p:nvPicPr>
        <p:blipFill>
          <a:blip r:embed="rId2" cstate="print"/>
          <a:stretch>
            <a:fillRect/>
          </a:stretch>
        </p:blipFill>
        <p:spPr>
          <a:xfrm>
            <a:off x="7543800" y="228600"/>
            <a:ext cx="1067327" cy="1066800"/>
          </a:xfrm>
          <a:prstGeom prst="rect">
            <a:avLst/>
          </a:prstGeom>
        </p:spPr>
      </p:pic>
      <p:pic>
        <p:nvPicPr>
          <p:cNvPr id="8195" name="Picture 3"/>
          <p:cNvPicPr>
            <a:picLocks noGrp="1" noChangeAspect="1" noChangeArrowheads="1"/>
          </p:cNvPicPr>
          <p:nvPr>
            <p:ph sz="half" idx="2"/>
          </p:nvPr>
        </p:nvPicPr>
        <p:blipFill>
          <a:blip r:embed="rId3"/>
          <a:srcRect/>
          <a:stretch>
            <a:fillRect/>
          </a:stretch>
        </p:blipFill>
        <p:spPr bwMode="auto">
          <a:xfrm>
            <a:off x="457200" y="2643118"/>
            <a:ext cx="4038600" cy="3030676"/>
          </a:xfrm>
          <a:prstGeom prst="rect">
            <a:avLst/>
          </a:prstGeom>
          <a:noFill/>
          <a:ln w="9525">
            <a:noFill/>
            <a:miter lim="800000"/>
            <a:headEnd/>
            <a:tailEnd/>
          </a:ln>
          <a:effectLst/>
        </p:spPr>
      </p:pic>
      <p:pic>
        <p:nvPicPr>
          <p:cNvPr id="8196" name="Picture 4"/>
          <p:cNvPicPr>
            <a:picLocks noGrp="1" noChangeAspect="1" noChangeArrowheads="1"/>
          </p:cNvPicPr>
          <p:nvPr>
            <p:ph sz="quarter" idx="4"/>
          </p:nvPr>
        </p:nvPicPr>
        <p:blipFill>
          <a:blip r:embed="rId4"/>
          <a:srcRect/>
          <a:stretch>
            <a:fillRect/>
          </a:stretch>
        </p:blipFill>
        <p:spPr bwMode="auto">
          <a:xfrm>
            <a:off x="4649788" y="2792651"/>
            <a:ext cx="4038600" cy="27316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219200"/>
          </a:xfrm>
        </p:spPr>
        <p:txBody>
          <a:bodyPr>
            <a:normAutofit/>
          </a:bodyPr>
          <a:lstStyle/>
          <a:p>
            <a:r>
              <a:rPr lang="it-IT" sz="2800" b="1" dirty="0" smtClean="0">
                <a:solidFill>
                  <a:srgbClr val="C00000"/>
                </a:solidFill>
              </a:rPr>
              <a:t>PROJECT 14: LHAMDRE STUPA MANI WALL  </a:t>
            </a:r>
            <a:br>
              <a:rPr lang="it-IT" sz="2800" b="1" dirty="0" smtClean="0">
                <a:solidFill>
                  <a:srgbClr val="C00000"/>
                </a:solidFill>
              </a:rPr>
            </a:br>
            <a:endParaRPr lang="it-IT" sz="2800" b="1" dirty="0"/>
          </a:p>
        </p:txBody>
      </p:sp>
      <p:pic>
        <p:nvPicPr>
          <p:cNvPr id="12290" name="Picture 2"/>
          <p:cNvPicPr>
            <a:picLocks noGrp="1" noChangeAspect="1" noChangeArrowheads="1"/>
          </p:cNvPicPr>
          <p:nvPr>
            <p:ph idx="1"/>
          </p:nvPr>
        </p:nvPicPr>
        <p:blipFill>
          <a:blip r:embed="rId2"/>
          <a:srcRect/>
          <a:stretch>
            <a:fillRect/>
          </a:stretch>
        </p:blipFill>
        <p:spPr bwMode="auto">
          <a:xfrm>
            <a:off x="1524998" y="1524000"/>
            <a:ext cx="6094003" cy="4572000"/>
          </a:xfrm>
          <a:prstGeom prst="rect">
            <a:avLst/>
          </a:prstGeom>
          <a:noFill/>
          <a:ln w="9525">
            <a:noFill/>
            <a:miter lim="800000"/>
            <a:headEnd/>
            <a:tailEnd/>
          </a:ln>
          <a:effectLst/>
        </p:spPr>
      </p:pic>
      <p:pic>
        <p:nvPicPr>
          <p:cNvPr id="5"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219200"/>
          </a:xfrm>
        </p:spPr>
        <p:txBody>
          <a:bodyPr>
            <a:noAutofit/>
          </a:bodyPr>
          <a:lstStyle/>
          <a:p>
            <a:r>
              <a:rPr lang="en-US" sz="3200" dirty="0" smtClean="0">
                <a:solidFill>
                  <a:srgbClr val="C00000"/>
                </a:solidFill>
              </a:rPr>
              <a:t>Challenges: Increasing </a:t>
            </a:r>
            <a:r>
              <a:rPr lang="en-US" sz="3200" dirty="0" smtClean="0">
                <a:solidFill>
                  <a:srgbClr val="C00000"/>
                </a:solidFill>
              </a:rPr>
              <a:t>Illegal occupation </a:t>
            </a:r>
            <a:br>
              <a:rPr lang="en-US" sz="3200" dirty="0" smtClean="0">
                <a:solidFill>
                  <a:srgbClr val="C00000"/>
                </a:solidFill>
              </a:rPr>
            </a:br>
            <a:endParaRPr lang="en-US" sz="3200" dirty="0">
              <a:solidFill>
                <a:srgbClr val="C00000"/>
              </a:solidFill>
            </a:endParaRPr>
          </a:p>
        </p:txBody>
      </p:sp>
      <p:pic>
        <p:nvPicPr>
          <p:cNvPr id="5" name="Content Placeholder 4" descr="IMG_9201.JPG"/>
          <p:cNvPicPr>
            <a:picLocks noGrp="1" noChangeAspect="1"/>
          </p:cNvPicPr>
          <p:nvPr>
            <p:ph sz="half" idx="1"/>
          </p:nvPr>
        </p:nvPicPr>
        <p:blipFill>
          <a:blip r:embed="rId2" cstate="print"/>
          <a:stretch>
            <a:fillRect/>
          </a:stretch>
        </p:blipFill>
        <p:spPr>
          <a:xfrm>
            <a:off x="457200" y="2287785"/>
            <a:ext cx="4059238" cy="3044429"/>
          </a:xfrm>
        </p:spPr>
      </p:pic>
      <p:pic>
        <p:nvPicPr>
          <p:cNvPr id="7" name="Content Placeholder 4" descr="IMG_9208.JPG"/>
          <p:cNvPicPr>
            <a:picLocks noChangeAspect="1"/>
          </p:cNvPicPr>
          <p:nvPr/>
        </p:nvPicPr>
        <p:blipFill>
          <a:blip r:embed="rId3" cstate="print"/>
          <a:stretch>
            <a:fillRect/>
          </a:stretch>
        </p:blipFill>
        <p:spPr>
          <a:xfrm>
            <a:off x="4572000" y="2286000"/>
            <a:ext cx="4059238" cy="3044429"/>
          </a:xfrm>
          <a:prstGeom prst="rect">
            <a:avLst/>
          </a:prstGeom>
        </p:spPr>
      </p:pic>
      <p:pic>
        <p:nvPicPr>
          <p:cNvPr id="9"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219200"/>
          </a:xfrm>
        </p:spPr>
        <p:txBody>
          <a:bodyPr>
            <a:normAutofit/>
          </a:bodyPr>
          <a:lstStyle/>
          <a:p>
            <a:r>
              <a:rPr sz="3200" b="1" smtClean="0">
                <a:solidFill>
                  <a:srgbClr val="C00000"/>
                </a:solidFill>
              </a:rPr>
              <a:t>APPEAL CONTACT INFORMATION </a:t>
            </a:r>
            <a:br>
              <a:rPr sz="3200" b="1" smtClean="0">
                <a:solidFill>
                  <a:srgbClr val="C00000"/>
                </a:solidFill>
              </a:rPr>
            </a:br>
            <a:endParaRPr lang="en-US" sz="3200" dirty="0">
              <a:solidFill>
                <a:srgbClr val="C00000"/>
              </a:solidFill>
            </a:endParaRPr>
          </a:p>
        </p:txBody>
      </p:sp>
      <p:sp>
        <p:nvSpPr>
          <p:cNvPr id="2" name="Content Placeholder 1"/>
          <p:cNvSpPr>
            <a:spLocks noGrp="1"/>
          </p:cNvSpPr>
          <p:nvPr>
            <p:ph sz="half" idx="1"/>
          </p:nvPr>
        </p:nvSpPr>
        <p:spPr>
          <a:xfrm>
            <a:off x="457200" y="1905000"/>
            <a:ext cx="4059936" cy="4572000"/>
          </a:xfrm>
        </p:spPr>
        <p:txBody>
          <a:bodyPr>
            <a:normAutofit fontScale="92500" lnSpcReduction="10000"/>
          </a:bodyPr>
          <a:lstStyle/>
          <a:p>
            <a:pPr>
              <a:buNone/>
            </a:pPr>
            <a:endParaRPr lang="en-US" sz="2800" b="1" dirty="0" smtClean="0"/>
          </a:p>
          <a:p>
            <a:r>
              <a:rPr lang="en-US" sz="2800" b="1" dirty="0" smtClean="0"/>
              <a:t>EMAIL: </a:t>
            </a:r>
            <a:r>
              <a:rPr lang="en-US" sz="2800" b="1" dirty="0" smtClean="0">
                <a:solidFill>
                  <a:schemeClr val="accent5">
                    <a:lumMod val="50000"/>
                  </a:schemeClr>
                </a:solidFill>
              </a:rPr>
              <a:t>tolugompa@gmail.com </a:t>
            </a:r>
            <a:endParaRPr lang="en-US" sz="2800" b="1" dirty="0" smtClean="0">
              <a:solidFill>
                <a:schemeClr val="accent5">
                  <a:lumMod val="50000"/>
                </a:schemeClr>
              </a:solidFill>
            </a:endParaRPr>
          </a:p>
          <a:p>
            <a:endParaRPr lang="en-US" sz="2800" b="1" dirty="0" smtClean="0"/>
          </a:p>
          <a:p>
            <a:r>
              <a:rPr lang="en-US" sz="2800" b="1" dirty="0" smtClean="0"/>
              <a:t>FACEBOOK: </a:t>
            </a:r>
            <a:r>
              <a:rPr lang="en-US" sz="2800" b="1" dirty="0" smtClean="0"/>
              <a:t>                   </a:t>
            </a:r>
            <a:r>
              <a:rPr lang="en-US" sz="2800" b="1" dirty="0" smtClean="0">
                <a:solidFill>
                  <a:schemeClr val="accent5">
                    <a:lumMod val="50000"/>
                  </a:schemeClr>
                </a:solidFill>
              </a:rPr>
              <a:t>@</a:t>
            </a:r>
            <a:r>
              <a:rPr lang="en-US" sz="2800" b="1" dirty="0" smtClean="0">
                <a:solidFill>
                  <a:schemeClr val="accent5">
                    <a:lumMod val="50000"/>
                  </a:schemeClr>
                </a:solidFill>
              </a:rPr>
              <a:t>tolugompa / @donghaktharling </a:t>
            </a:r>
            <a:endParaRPr lang="en-US" sz="2800" b="1" dirty="0" smtClean="0">
              <a:solidFill>
                <a:schemeClr val="accent5">
                  <a:lumMod val="50000"/>
                </a:schemeClr>
              </a:solidFill>
            </a:endParaRPr>
          </a:p>
          <a:p>
            <a:endParaRPr lang="en-US" sz="2800" b="1" dirty="0" smtClean="0"/>
          </a:p>
          <a:p>
            <a:r>
              <a:rPr lang="en-US" sz="2800" b="1" dirty="0" smtClean="0"/>
              <a:t>WHATSAPP</a:t>
            </a:r>
            <a:r>
              <a:rPr lang="en-US" sz="2800" b="1" dirty="0" smtClean="0"/>
              <a:t>: </a:t>
            </a:r>
            <a:r>
              <a:rPr lang="en-US" sz="2800" b="1" dirty="0" smtClean="0"/>
              <a:t>                                 </a:t>
            </a:r>
            <a:r>
              <a:rPr lang="en-US" sz="2800" b="1" dirty="0" smtClean="0">
                <a:solidFill>
                  <a:schemeClr val="accent5">
                    <a:lumMod val="50000"/>
                  </a:schemeClr>
                </a:solidFill>
              </a:rPr>
              <a:t>0027 </a:t>
            </a:r>
            <a:r>
              <a:rPr lang="en-US" sz="2800" b="1" dirty="0" smtClean="0">
                <a:solidFill>
                  <a:schemeClr val="accent5">
                    <a:lumMod val="50000"/>
                  </a:schemeClr>
                </a:solidFill>
              </a:rPr>
              <a:t>84 625 5234 </a:t>
            </a:r>
          </a:p>
        </p:txBody>
      </p:sp>
      <p:pic>
        <p:nvPicPr>
          <p:cNvPr id="4" name="Content Placeholder 3" descr="IMG_9264 (2).JPG"/>
          <p:cNvPicPr>
            <a:picLocks noChangeAspect="1"/>
          </p:cNvPicPr>
          <p:nvPr/>
        </p:nvPicPr>
        <p:blipFill>
          <a:blip r:embed="rId3" cstate="print"/>
          <a:stretch>
            <a:fillRect/>
          </a:stretch>
        </p:blipFill>
        <p:spPr>
          <a:xfrm>
            <a:off x="7543800" y="228600"/>
            <a:ext cx="1067327" cy="1066800"/>
          </a:xfrm>
          <a:prstGeom prst="rect">
            <a:avLst/>
          </a:prstGeom>
        </p:spPr>
      </p:pic>
      <p:pic>
        <p:nvPicPr>
          <p:cNvPr id="10242" name="Picture 2"/>
          <p:cNvPicPr>
            <a:picLocks noGrp="1" noChangeAspect="1" noChangeArrowheads="1"/>
          </p:cNvPicPr>
          <p:nvPr>
            <p:ph sz="half" idx="2"/>
          </p:nvPr>
        </p:nvPicPr>
        <p:blipFill>
          <a:blip r:embed="rId4"/>
          <a:srcRect/>
          <a:stretch>
            <a:fillRect/>
          </a:stretch>
        </p:blipFill>
        <p:spPr bwMode="auto">
          <a:xfrm>
            <a:off x="4572000" y="2438400"/>
            <a:ext cx="1770570" cy="2586037"/>
          </a:xfrm>
          <a:prstGeom prst="rect">
            <a:avLst/>
          </a:prstGeom>
          <a:noFill/>
          <a:ln w="9525">
            <a:noFill/>
            <a:miter lim="800000"/>
            <a:headEnd/>
            <a:tailEnd/>
          </a:ln>
          <a:effectLst/>
        </p:spPr>
      </p:pic>
      <p:pic>
        <p:nvPicPr>
          <p:cNvPr id="10243" name="Picture 3"/>
          <p:cNvPicPr>
            <a:picLocks noChangeAspect="1" noChangeArrowheads="1"/>
          </p:cNvPicPr>
          <p:nvPr/>
        </p:nvPicPr>
        <p:blipFill>
          <a:blip r:embed="rId5"/>
          <a:srcRect/>
          <a:stretch>
            <a:fillRect/>
          </a:stretch>
        </p:blipFill>
        <p:spPr bwMode="auto">
          <a:xfrm>
            <a:off x="6705600" y="3048000"/>
            <a:ext cx="1934540" cy="1948408"/>
          </a:xfrm>
          <a:prstGeom prst="rect">
            <a:avLst/>
          </a:prstGeom>
          <a:noFill/>
          <a:ln w="9525">
            <a:noFill/>
            <a:miter lim="800000"/>
            <a:headEnd/>
            <a:tailEnd/>
          </a:ln>
          <a:effectLst/>
        </p:spPr>
      </p:pic>
      <p:sp>
        <p:nvSpPr>
          <p:cNvPr id="8" name="TextBox 7"/>
          <p:cNvSpPr txBox="1"/>
          <p:nvPr/>
        </p:nvSpPr>
        <p:spPr>
          <a:xfrm>
            <a:off x="4419600" y="5181600"/>
            <a:ext cx="2065502" cy="646331"/>
          </a:xfrm>
          <a:prstGeom prst="rect">
            <a:avLst/>
          </a:prstGeom>
          <a:noFill/>
        </p:spPr>
        <p:txBody>
          <a:bodyPr wrap="none" rtlCol="0">
            <a:spAutoFit/>
          </a:bodyPr>
          <a:lstStyle/>
          <a:p>
            <a:r>
              <a:rPr lang="en-US" dirty="0" smtClean="0"/>
              <a:t>Head Lama </a:t>
            </a:r>
          </a:p>
          <a:p>
            <a:r>
              <a:rPr lang="en-US" dirty="0" smtClean="0"/>
              <a:t>Ngawang </a:t>
            </a:r>
            <a:r>
              <a:rPr lang="en-US" dirty="0" smtClean="0"/>
              <a:t>Tsultrim </a:t>
            </a:r>
            <a:endParaRPr lang="en-US" dirty="0"/>
          </a:p>
        </p:txBody>
      </p:sp>
      <p:sp>
        <p:nvSpPr>
          <p:cNvPr id="9" name="TextBox 8"/>
          <p:cNvSpPr txBox="1"/>
          <p:nvPr/>
        </p:nvSpPr>
        <p:spPr>
          <a:xfrm>
            <a:off x="6629400" y="5105400"/>
            <a:ext cx="2200539" cy="646331"/>
          </a:xfrm>
          <a:prstGeom prst="rect">
            <a:avLst/>
          </a:prstGeom>
          <a:noFill/>
        </p:spPr>
        <p:txBody>
          <a:bodyPr wrap="none" rtlCol="0">
            <a:spAutoFit/>
          </a:bodyPr>
          <a:lstStyle/>
          <a:p>
            <a:r>
              <a:rPr lang="en-US" dirty="0" smtClean="0"/>
              <a:t>Nadia Thorn </a:t>
            </a:r>
          </a:p>
          <a:p>
            <a:r>
              <a:rPr lang="en-US" dirty="0" smtClean="0"/>
              <a:t>Monastery Assistant</a:t>
            </a:r>
            <a:endParaRPr lang="en-US" dirty="0"/>
          </a:p>
        </p:txBody>
      </p:sp>
      <p:sp>
        <p:nvSpPr>
          <p:cNvPr id="10" name="TextBox 9"/>
          <p:cNvSpPr txBox="1"/>
          <p:nvPr/>
        </p:nvSpPr>
        <p:spPr>
          <a:xfrm>
            <a:off x="457200" y="1371600"/>
            <a:ext cx="7893186" cy="1015663"/>
          </a:xfrm>
          <a:prstGeom prst="rect">
            <a:avLst/>
          </a:prstGeom>
          <a:noFill/>
        </p:spPr>
        <p:txBody>
          <a:bodyPr wrap="none" rtlCol="0">
            <a:spAutoFit/>
          </a:bodyPr>
          <a:lstStyle/>
          <a:p>
            <a:r>
              <a:rPr lang="en-US" sz="2000" b="1" dirty="0" smtClean="0">
                <a:solidFill>
                  <a:schemeClr val="accent5">
                    <a:lumMod val="50000"/>
                  </a:schemeClr>
                </a:solidFill>
              </a:rPr>
              <a:t>For more information on projects you’d like to get involved </a:t>
            </a:r>
            <a:r>
              <a:rPr lang="en-US" sz="2000" b="1" dirty="0" smtClean="0">
                <a:solidFill>
                  <a:schemeClr val="accent5">
                    <a:lumMod val="50000"/>
                  </a:schemeClr>
                </a:solidFill>
              </a:rPr>
              <a:t>with,</a:t>
            </a:r>
          </a:p>
          <a:p>
            <a:r>
              <a:rPr lang="en-US" sz="2000" b="1" dirty="0" smtClean="0">
                <a:solidFill>
                  <a:schemeClr val="accent5">
                    <a:lumMod val="50000"/>
                  </a:schemeClr>
                </a:solidFill>
              </a:rPr>
              <a:t>please </a:t>
            </a:r>
            <a:r>
              <a:rPr lang="en-US" sz="2000" b="1" dirty="0" smtClean="0">
                <a:solidFill>
                  <a:schemeClr val="accent5">
                    <a:lumMod val="50000"/>
                  </a:schemeClr>
                </a:solidFill>
              </a:rPr>
              <a:t>contact us at: </a:t>
            </a:r>
          </a:p>
          <a:p>
            <a:endParaRPr 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219200"/>
          </a:xfrm>
        </p:spPr>
        <p:txBody>
          <a:bodyPr>
            <a:noAutofit/>
          </a:bodyPr>
          <a:lstStyle/>
          <a:p>
            <a:r>
              <a:rPr lang="en-US" sz="2800" dirty="0" smtClean="0">
                <a:solidFill>
                  <a:srgbClr val="C00000"/>
                </a:solidFill>
              </a:rPr>
              <a:t>And Meditation Practitioners have done retreat in secret caves for hundreds of years</a:t>
            </a:r>
            <a:endParaRPr lang="en-US" sz="2800" dirty="0">
              <a:solidFill>
                <a:srgbClr val="C00000"/>
              </a:solidFill>
            </a:endParaRPr>
          </a:p>
        </p:txBody>
      </p:sp>
      <p:pic>
        <p:nvPicPr>
          <p:cNvPr id="5" name="Content Placeholder 4" descr="IMG_9029.JPG"/>
          <p:cNvPicPr>
            <a:picLocks noGrp="1" noChangeAspect="1"/>
          </p:cNvPicPr>
          <p:nvPr>
            <p:ph sz="half" idx="1"/>
          </p:nvPr>
        </p:nvPicPr>
        <p:blipFill>
          <a:blip r:embed="rId2" cstate="print"/>
          <a:stretch>
            <a:fillRect/>
          </a:stretch>
        </p:blipFill>
        <p:spPr>
          <a:xfrm>
            <a:off x="457200" y="2287785"/>
            <a:ext cx="4059238" cy="3044429"/>
          </a:xfrm>
        </p:spPr>
      </p:pic>
      <p:pic>
        <p:nvPicPr>
          <p:cNvPr id="6" name="Content Placeholder 5" descr="IMG_9021.JPG"/>
          <p:cNvPicPr>
            <a:picLocks noGrp="1" noChangeAspect="1"/>
          </p:cNvPicPr>
          <p:nvPr>
            <p:ph sz="half" idx="2"/>
          </p:nvPr>
        </p:nvPicPr>
        <p:blipFill>
          <a:blip r:embed="rId3" cstate="print"/>
          <a:stretch>
            <a:fillRect/>
          </a:stretch>
        </p:blipFill>
        <p:spPr>
          <a:xfrm>
            <a:off x="4648200" y="2287785"/>
            <a:ext cx="4059238" cy="3044429"/>
          </a:xfrm>
        </p:spPr>
      </p:pic>
      <p:pic>
        <p:nvPicPr>
          <p:cNvPr id="7"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C00000"/>
                </a:solidFill>
              </a:rPr>
              <a:t>Guru Rinpoche Body Print Cave</a:t>
            </a:r>
            <a:endParaRPr lang="en-US" sz="3600" dirty="0">
              <a:solidFill>
                <a:srgbClr val="C00000"/>
              </a:solidFill>
            </a:endParaRPr>
          </a:p>
        </p:txBody>
      </p:sp>
      <p:pic>
        <p:nvPicPr>
          <p:cNvPr id="5" name="Content Placeholder 4" descr="IMG_9068.JPG"/>
          <p:cNvPicPr>
            <a:picLocks noGrp="1" noChangeAspect="1"/>
          </p:cNvPicPr>
          <p:nvPr>
            <p:ph sz="half" idx="1"/>
          </p:nvPr>
        </p:nvPicPr>
        <p:blipFill>
          <a:blip r:embed="rId2" cstate="print"/>
          <a:stretch>
            <a:fillRect/>
          </a:stretch>
        </p:blipFill>
        <p:spPr>
          <a:xfrm>
            <a:off x="457200" y="2287785"/>
            <a:ext cx="4059238" cy="3044429"/>
          </a:xfrm>
        </p:spPr>
      </p:pic>
      <p:pic>
        <p:nvPicPr>
          <p:cNvPr id="6" name="Content Placeholder 5" descr="IMG_9064.JPG"/>
          <p:cNvPicPr>
            <a:picLocks noGrp="1" noChangeAspect="1"/>
          </p:cNvPicPr>
          <p:nvPr>
            <p:ph sz="half" idx="2"/>
          </p:nvPr>
        </p:nvPicPr>
        <p:blipFill>
          <a:blip r:embed="rId3" cstate="print"/>
          <a:stretch>
            <a:fillRect/>
          </a:stretch>
        </p:blipFill>
        <p:spPr>
          <a:xfrm rot="5400000">
            <a:off x="4648200" y="2287785"/>
            <a:ext cx="4059238" cy="3044429"/>
          </a:xfrm>
        </p:spPr>
      </p:pic>
      <p:pic>
        <p:nvPicPr>
          <p:cNvPr id="7"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9177.JPG"/>
          <p:cNvPicPr>
            <a:picLocks noGrp="1" noChangeAspect="1"/>
          </p:cNvPicPr>
          <p:nvPr>
            <p:ph sz="half" idx="1"/>
          </p:nvPr>
        </p:nvPicPr>
        <p:blipFill>
          <a:blip r:embed="rId2" cstate="print"/>
          <a:stretch>
            <a:fillRect/>
          </a:stretch>
        </p:blipFill>
        <p:spPr>
          <a:xfrm>
            <a:off x="457200" y="2287785"/>
            <a:ext cx="4059238" cy="3044429"/>
          </a:xfrm>
        </p:spPr>
      </p:pic>
      <p:pic>
        <p:nvPicPr>
          <p:cNvPr id="6" name="Content Placeholder 5" descr="IMG_9182.JPG"/>
          <p:cNvPicPr>
            <a:picLocks noGrp="1" noChangeAspect="1"/>
          </p:cNvPicPr>
          <p:nvPr>
            <p:ph sz="half" idx="2"/>
          </p:nvPr>
        </p:nvPicPr>
        <p:blipFill>
          <a:blip r:embed="rId3" cstate="print"/>
          <a:stretch>
            <a:fillRect/>
          </a:stretch>
        </p:blipFill>
        <p:spPr>
          <a:xfrm>
            <a:off x="5105400" y="1676400"/>
            <a:ext cx="3200400" cy="2530079"/>
          </a:xfrm>
        </p:spPr>
      </p:pic>
      <p:pic>
        <p:nvPicPr>
          <p:cNvPr id="7" name="Picture 6" descr="IMG_9178.JPG"/>
          <p:cNvPicPr>
            <a:picLocks noChangeAspect="1"/>
          </p:cNvPicPr>
          <p:nvPr/>
        </p:nvPicPr>
        <p:blipFill>
          <a:blip r:embed="rId4" cstate="print"/>
          <a:stretch>
            <a:fillRect/>
          </a:stretch>
        </p:blipFill>
        <p:spPr>
          <a:xfrm>
            <a:off x="5105400" y="4191000"/>
            <a:ext cx="3200400" cy="2286000"/>
          </a:xfrm>
          <a:prstGeom prst="rect">
            <a:avLst/>
          </a:prstGeom>
        </p:spPr>
      </p:pic>
      <p:pic>
        <p:nvPicPr>
          <p:cNvPr id="8" name="Content Placeholder 3" descr="IMG_9264 (2).JPG"/>
          <p:cNvPicPr>
            <a:picLocks noChangeAspect="1"/>
          </p:cNvPicPr>
          <p:nvPr/>
        </p:nvPicPr>
        <p:blipFill>
          <a:blip r:embed="rId5" cstate="print"/>
          <a:stretch>
            <a:fillRect/>
          </a:stretch>
        </p:blipFill>
        <p:spPr>
          <a:xfrm>
            <a:off x="7543800" y="228600"/>
            <a:ext cx="1067327" cy="1066800"/>
          </a:xfrm>
          <a:prstGeom prst="rect">
            <a:avLst/>
          </a:prstGeom>
        </p:spPr>
      </p:pic>
      <p:sp>
        <p:nvSpPr>
          <p:cNvPr id="9" name="TextBox 8"/>
          <p:cNvSpPr txBox="1"/>
          <p:nvPr/>
        </p:nvSpPr>
        <p:spPr>
          <a:xfrm>
            <a:off x="914400" y="1219200"/>
            <a:ext cx="3571555" cy="830997"/>
          </a:xfrm>
          <a:prstGeom prst="rect">
            <a:avLst/>
          </a:prstGeom>
          <a:noFill/>
        </p:spPr>
        <p:txBody>
          <a:bodyPr wrap="none" rtlCol="0">
            <a:spAutoFit/>
          </a:bodyPr>
          <a:lstStyle/>
          <a:p>
            <a:r>
              <a:rPr lang="en-US" sz="2400" b="1" dirty="0" smtClean="0">
                <a:solidFill>
                  <a:srgbClr val="C00000"/>
                </a:solidFill>
              </a:rPr>
              <a:t>Path to Guru Rinpoche </a:t>
            </a:r>
            <a:br>
              <a:rPr lang="en-US" sz="2400" b="1" dirty="0" smtClean="0">
                <a:solidFill>
                  <a:srgbClr val="C00000"/>
                </a:solidFill>
              </a:rPr>
            </a:br>
            <a:r>
              <a:rPr lang="en-US" sz="2400" b="1" dirty="0" smtClean="0">
                <a:solidFill>
                  <a:srgbClr val="C00000"/>
                </a:solidFill>
              </a:rPr>
              <a:t>Body Print Cave</a:t>
            </a:r>
            <a:endParaRPr lang="en-US" sz="24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C00000"/>
                </a:solidFill>
              </a:rPr>
              <a:t>Ekajati </a:t>
            </a:r>
            <a:r>
              <a:rPr lang="en-US" sz="3600" dirty="0" smtClean="0">
                <a:solidFill>
                  <a:srgbClr val="C00000"/>
                </a:solidFill>
              </a:rPr>
              <a:t>Protector Cave</a:t>
            </a:r>
            <a:endParaRPr lang="en-US" sz="3600" dirty="0">
              <a:solidFill>
                <a:srgbClr val="C00000"/>
              </a:solidFill>
            </a:endParaRPr>
          </a:p>
        </p:txBody>
      </p:sp>
      <p:pic>
        <p:nvPicPr>
          <p:cNvPr id="6" name="Content Placeholder 5" descr="IMG_9333.JPG"/>
          <p:cNvPicPr>
            <a:picLocks noGrp="1" noChangeAspect="1"/>
          </p:cNvPicPr>
          <p:nvPr>
            <p:ph sz="half" idx="2"/>
          </p:nvPr>
        </p:nvPicPr>
        <p:blipFill>
          <a:blip r:embed="rId2" cstate="print"/>
          <a:stretch>
            <a:fillRect/>
          </a:stretch>
        </p:blipFill>
        <p:spPr>
          <a:xfrm>
            <a:off x="4963173" y="1524000"/>
            <a:ext cx="3429291" cy="4572000"/>
          </a:xfrm>
        </p:spPr>
      </p:pic>
      <p:pic>
        <p:nvPicPr>
          <p:cNvPr id="5" name="Content Placeholder 5" descr="IMG_8991 (2).JPG"/>
          <p:cNvPicPr>
            <a:picLocks noGrp="1" noChangeAspect="1"/>
          </p:cNvPicPr>
          <p:nvPr>
            <p:ph sz="half" idx="1"/>
          </p:nvPr>
        </p:nvPicPr>
        <p:blipFill>
          <a:blip r:embed="rId3" cstate="print"/>
          <a:stretch>
            <a:fillRect/>
          </a:stretch>
        </p:blipFill>
        <p:spPr>
          <a:xfrm>
            <a:off x="228600" y="2362200"/>
            <a:ext cx="4468572" cy="3350668"/>
          </a:xfrm>
        </p:spPr>
      </p:pic>
      <p:pic>
        <p:nvPicPr>
          <p:cNvPr id="7" name="Content Placeholder 3" descr="IMG_9264 (2).JPG"/>
          <p:cNvPicPr>
            <a:picLocks noChangeAspect="1"/>
          </p:cNvPicPr>
          <p:nvPr/>
        </p:nvPicPr>
        <p:blipFill>
          <a:blip r:embed="rId4" cstate="print"/>
          <a:stretch>
            <a:fillRect/>
          </a:stretch>
        </p:blipFill>
        <p:spPr>
          <a:xfrm>
            <a:off x="7543800" y="228600"/>
            <a:ext cx="1067327" cy="10668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3600" smtClean="0">
                <a:solidFill>
                  <a:srgbClr val="C00000"/>
                </a:solidFill>
              </a:rPr>
              <a:t>Lies the 400 year old heartland                           </a:t>
            </a:r>
            <a:br>
              <a:rPr sz="3600" smtClean="0">
                <a:solidFill>
                  <a:srgbClr val="C00000"/>
                </a:solidFill>
              </a:rPr>
            </a:br>
            <a:r>
              <a:rPr sz="3600" smtClean="0">
                <a:solidFill>
                  <a:srgbClr val="C00000"/>
                </a:solidFill>
              </a:rPr>
              <a:t>of  Tolu Tharling Monastery </a:t>
            </a:r>
            <a:endParaRPr lang="en-US" sz="3600" dirty="0">
              <a:solidFill>
                <a:srgbClr val="C00000"/>
              </a:solidFill>
            </a:endParaRPr>
          </a:p>
        </p:txBody>
      </p:sp>
      <p:pic>
        <p:nvPicPr>
          <p:cNvPr id="10" name="Content Placeholder 3" descr="IMG_9264 (2).JPG"/>
          <p:cNvPicPr>
            <a:picLocks noChangeAspect="1"/>
          </p:cNvPicPr>
          <p:nvPr/>
        </p:nvPicPr>
        <p:blipFill>
          <a:blip r:embed="rId2" cstate="print"/>
          <a:stretch>
            <a:fillRect/>
          </a:stretch>
        </p:blipFill>
        <p:spPr>
          <a:xfrm>
            <a:off x="7620000" y="228600"/>
            <a:ext cx="1067327" cy="1066800"/>
          </a:xfrm>
          <a:prstGeom prst="rect">
            <a:avLst/>
          </a:prstGeom>
        </p:spPr>
      </p:pic>
      <p:pic>
        <p:nvPicPr>
          <p:cNvPr id="15" name="Content Placeholder 4" descr="IMG_9314.JPG"/>
          <p:cNvPicPr>
            <a:picLocks noGrp="1" noChangeAspect="1"/>
          </p:cNvPicPr>
          <p:nvPr>
            <p:ph sz="half" idx="1"/>
          </p:nvPr>
        </p:nvPicPr>
        <p:blipFill>
          <a:blip r:embed="rId3" cstate="print"/>
          <a:stretch>
            <a:fillRect/>
          </a:stretch>
        </p:blipFill>
        <p:spPr>
          <a:xfrm>
            <a:off x="772319" y="1524000"/>
            <a:ext cx="3429000" cy="4572000"/>
          </a:xfrm>
        </p:spPr>
      </p:pic>
      <p:pic>
        <p:nvPicPr>
          <p:cNvPr id="18" name="Content Placeholder 17" descr="IMG_9316.JPG"/>
          <p:cNvPicPr>
            <a:picLocks noGrp="1" noChangeAspect="1"/>
          </p:cNvPicPr>
          <p:nvPr>
            <p:ph sz="half" idx="2"/>
          </p:nvPr>
        </p:nvPicPr>
        <p:blipFill>
          <a:blip r:embed="rId4" cstate="print"/>
          <a:stretch>
            <a:fillRect/>
          </a:stretch>
        </p:blipFill>
        <p:spPr>
          <a:xfrm>
            <a:off x="4734719" y="2353194"/>
            <a:ext cx="3886200" cy="2913611"/>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416</TotalTime>
  <Words>3005</Words>
  <Application>Microsoft Office PowerPoint</Application>
  <PresentationFormat>On-screen Show (4:3)</PresentationFormat>
  <Paragraphs>244</Paragraphs>
  <Slides>48</Slides>
  <Notes>15</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Paper</vt:lpstr>
      <vt:lpstr>Tolu Tharling Monastery</vt:lpstr>
      <vt:lpstr>Within a Pristine Forest Landscape                                  with a view of the entire Himalayan Range</vt:lpstr>
      <vt:lpstr>Between the Solu Kumbu and                                           Okhaldunga District of Eastern Nepal,                                  in the range of Pike Lhamje near Mount Everest</vt:lpstr>
      <vt:lpstr>Where Sherpa people have raised cattle for centuries</vt:lpstr>
      <vt:lpstr>And Meditation Practitioners have done retreat in secret caves for hundreds of years</vt:lpstr>
      <vt:lpstr>Guru Rinpoche Body Print Cave</vt:lpstr>
      <vt:lpstr>Slide 7</vt:lpstr>
      <vt:lpstr>Ekajati Protector Cave</vt:lpstr>
      <vt:lpstr>Lies the 400 year old heartland                            of  Tolu Tharling Monastery </vt:lpstr>
      <vt:lpstr> Nyingmapa Dzogchen Secret Mantra Vajrayana </vt:lpstr>
      <vt:lpstr>MONASTERY SEAT HOLDERS</vt:lpstr>
      <vt:lpstr>Kushok Ngawang Yonten Norbu Rinpoche</vt:lpstr>
      <vt:lpstr> Kushok Mangdhen Rinpoche</vt:lpstr>
      <vt:lpstr> Kushok Tulku Rinpoche</vt:lpstr>
      <vt:lpstr>Kyabrok Tulku Ngawang Tenzin  Chhothar Rinpoche</vt:lpstr>
      <vt:lpstr>Lama Ngawang Tsultrim  Rinpoche</vt:lpstr>
      <vt:lpstr>Associated Teachers</vt:lpstr>
      <vt:lpstr>           Kathok Moksta Rinpoche </vt:lpstr>
      <vt:lpstr>Chogyal Namkai Norbu Rinpoche</vt:lpstr>
      <vt:lpstr>TOLU THARLING MONASTERY 2019  AND INTO THE FUTURE</vt:lpstr>
      <vt:lpstr>Slide 21</vt:lpstr>
      <vt:lpstr>Earthquake Damage</vt:lpstr>
      <vt:lpstr>Earthquake Damage</vt:lpstr>
      <vt:lpstr>Earthquake Damage</vt:lpstr>
      <vt:lpstr> VISION, MISSION AND OBJECTIVES  </vt:lpstr>
      <vt:lpstr> OBJECTIVES:  </vt:lpstr>
      <vt:lpstr>OBJECTIVES:</vt:lpstr>
      <vt:lpstr> MONASTERY PRESERVATION PROJECTS  MONASTERY COMPOUND </vt:lpstr>
      <vt:lpstr> Project 02:   Mani Lhakhang Prayer Wheel Temple</vt:lpstr>
      <vt:lpstr>Deterioration of Murals</vt:lpstr>
      <vt:lpstr>MONASTERY COMPOUND ACCOMMODATION </vt:lpstr>
      <vt:lpstr>PROJECT 03:  MONASTERY  ACCOMMODATION </vt:lpstr>
      <vt:lpstr>PROJECT 04:                                                                                        NGAG KARKA STUPA</vt:lpstr>
      <vt:lpstr>MONASTERY COMPLETE REBUILD   PROJECT 05:   NEW MONASTERY BUILDING </vt:lpstr>
      <vt:lpstr>PLOT PLAN: BUILDING MANDALA DESIGN </vt:lpstr>
      <vt:lpstr>GONPA RESIDENTIAL DESIGN </vt:lpstr>
      <vt:lpstr>RESIDENTIAL SIDE ELEVATION VIEW </vt:lpstr>
      <vt:lpstr>MAIN SHRINE: SALDOK PALRI DESIGN </vt:lpstr>
      <vt:lpstr> LHAMJE DANDA AREA HERITAGE  PRESERVATION  </vt:lpstr>
      <vt:lpstr>PROJECT 06: ANNUAL YERJANG PUJA NEEDS </vt:lpstr>
      <vt:lpstr> MANI WALL REHABILITATION </vt:lpstr>
      <vt:lpstr> MANI WALL REHABILITATION </vt:lpstr>
      <vt:lpstr> MANI WALL REHABILITATION </vt:lpstr>
      <vt:lpstr> MANI WALL REHABILITATION </vt:lpstr>
      <vt:lpstr> MANI WALL REHABILITATION </vt:lpstr>
      <vt:lpstr>PROJECT 14: LHAMDRE STUPA MANI WALL   </vt:lpstr>
      <vt:lpstr>Challenges: Increasing Illegal occupation  </vt:lpstr>
      <vt:lpstr>APPEAL CONTACT INFORMATION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Tolu Tharling Monastery</dc:title>
  <dc:creator>Albert HP Laptop</dc:creator>
  <cp:lastModifiedBy>NT</cp:lastModifiedBy>
  <cp:revision>52</cp:revision>
  <dcterms:created xsi:type="dcterms:W3CDTF">2018-10-10T05:04:23Z</dcterms:created>
  <dcterms:modified xsi:type="dcterms:W3CDTF">2018-12-06T04:50:10Z</dcterms:modified>
</cp:coreProperties>
</file>